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73" r:id="rId3"/>
    <p:sldId id="258" r:id="rId4"/>
    <p:sldId id="260" r:id="rId5"/>
    <p:sldId id="329" r:id="rId6"/>
    <p:sldId id="330" r:id="rId7"/>
    <p:sldId id="326" r:id="rId8"/>
    <p:sldId id="332" r:id="rId9"/>
    <p:sldId id="328" r:id="rId10"/>
    <p:sldId id="348" r:id="rId11"/>
    <p:sldId id="325" r:id="rId12"/>
    <p:sldId id="333" r:id="rId13"/>
    <p:sldId id="265" r:id="rId14"/>
    <p:sldId id="300" r:id="rId15"/>
    <p:sldId id="266" r:id="rId16"/>
    <p:sldId id="302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290" r:id="rId32"/>
    <p:sldId id="293" r:id="rId33"/>
    <p:sldId id="275" r:id="rId34"/>
    <p:sldId id="320" r:id="rId35"/>
    <p:sldId id="264" r:id="rId36"/>
    <p:sldId id="317" r:id="rId37"/>
    <p:sldId id="331" r:id="rId38"/>
    <p:sldId id="349" r:id="rId39"/>
    <p:sldId id="276" r:id="rId40"/>
    <p:sldId id="318" r:id="rId41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0E"/>
    <a:srgbClr val="CC6600"/>
    <a:srgbClr val="0000CC"/>
    <a:srgbClr val="3333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910" autoAdjust="0"/>
  </p:normalViewPr>
  <p:slideViewPr>
    <p:cSldViewPr>
      <p:cViewPr varScale="1">
        <p:scale>
          <a:sx n="101" d="100"/>
          <a:sy n="101" d="100"/>
        </p:scale>
        <p:origin x="162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tx2">
                  <a:lumMod val="95000"/>
                </a:schemeClr>
              </a:solidFill>
            </a:rPr>
            <a:t>Key facts</a:t>
          </a:r>
        </a:p>
        <a:p>
          <a:pPr rtl="0"/>
          <a:r>
            <a:rPr lang="en-GB" sz="1800" b="1" dirty="0" smtClean="0">
              <a:solidFill>
                <a:schemeClr val="tx2">
                  <a:lumMod val="95000"/>
                </a:schemeClr>
              </a:solidFill>
            </a:rPr>
            <a:t>About our School</a:t>
          </a:r>
          <a:endParaRPr lang="en-GB" sz="1800" dirty="0">
            <a:solidFill>
              <a:schemeClr val="tx2">
                <a:lumMod val="95000"/>
              </a:schemeClr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 custLinFactX="100000" custLinFactNeighborX="189738" custLinFactNeighborY="-70679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Social</a:t>
          </a:r>
          <a:endParaRPr lang="en-GB" dirty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Training</a:t>
          </a:r>
          <a:endParaRPr lang="en-GB" dirty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Presenting – talks, posters</a:t>
          </a:r>
          <a:endParaRPr lang="en-GB" dirty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/>
      <dgm:t>
        <a:bodyPr/>
        <a:lstStyle/>
        <a:p>
          <a:pPr rtl="0"/>
          <a:r>
            <a:rPr lang="en-GB" b="1" dirty="0" smtClean="0"/>
            <a:t>Key people</a:t>
          </a:r>
          <a:endParaRPr lang="en-GB" dirty="0"/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/>
      <dgm:t>
        <a:bodyPr/>
        <a:lstStyle/>
        <a:p>
          <a:pPr rtl="0"/>
          <a:r>
            <a:rPr lang="en-GB" dirty="0" smtClean="0"/>
            <a:t>PGR Support</a:t>
          </a:r>
          <a:endParaRPr lang="en-GB" dirty="0"/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 custLinFactNeighborX="-31021" custLinFactNeighborY="-3097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AB9BA3-4F70-4DFE-8534-F4E76647CFB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FB622C-2AD0-49D4-A77A-81B510B3E9AE}">
      <dgm:prSet/>
      <dgm:spPr/>
      <dgm:t>
        <a:bodyPr/>
        <a:lstStyle/>
        <a:p>
          <a:pPr rtl="0"/>
          <a:r>
            <a:rPr lang="en-GB" dirty="0" smtClean="0"/>
            <a:t>Leeds Doctoral Collage University Graduate Board</a:t>
          </a:r>
          <a:endParaRPr lang="en-GB" dirty="0"/>
        </a:p>
      </dgm:t>
    </dgm:pt>
    <dgm:pt modelId="{99E3678C-0B51-4D57-BD3C-E1423C8F385D}" type="parTrans" cxnId="{D90470AE-D3C6-483D-B580-A0824F09CF68}">
      <dgm:prSet/>
      <dgm:spPr/>
      <dgm:t>
        <a:bodyPr/>
        <a:lstStyle/>
        <a:p>
          <a:endParaRPr lang="en-GB"/>
        </a:p>
      </dgm:t>
    </dgm:pt>
    <dgm:pt modelId="{EFA35468-EDDD-4224-8F77-588335C60902}" type="sibTrans" cxnId="{D90470AE-D3C6-483D-B580-A0824F09CF68}">
      <dgm:prSet/>
      <dgm:spPr/>
      <dgm:t>
        <a:bodyPr/>
        <a:lstStyle/>
        <a:p>
          <a:endParaRPr lang="en-GB"/>
        </a:p>
      </dgm:t>
    </dgm:pt>
    <dgm:pt modelId="{BA1721EE-CED0-4B41-80F8-625A07892788}">
      <dgm:prSet/>
      <dgm:spPr/>
      <dgm:t>
        <a:bodyPr/>
        <a:lstStyle/>
        <a:p>
          <a:pPr rtl="0"/>
          <a:r>
            <a:rPr lang="en-GB" dirty="0" smtClean="0"/>
            <a:t>Faculty of Environment Graduate School Committee</a:t>
          </a:r>
          <a:endParaRPr lang="en-GB" dirty="0"/>
        </a:p>
      </dgm:t>
    </dgm:pt>
    <dgm:pt modelId="{69C7FBA7-67F1-4BBF-8BAD-FCC982C6621C}" type="parTrans" cxnId="{E7A5F18F-05AD-4A8D-8B11-BD6459829BD8}">
      <dgm:prSet/>
      <dgm:spPr/>
      <dgm:t>
        <a:bodyPr/>
        <a:lstStyle/>
        <a:p>
          <a:endParaRPr lang="en-GB"/>
        </a:p>
      </dgm:t>
    </dgm:pt>
    <dgm:pt modelId="{9D436804-D693-4359-9133-C41D84CF0CA0}" type="sibTrans" cxnId="{E7A5F18F-05AD-4A8D-8B11-BD6459829BD8}">
      <dgm:prSet/>
      <dgm:spPr/>
      <dgm:t>
        <a:bodyPr/>
        <a:lstStyle/>
        <a:p>
          <a:endParaRPr lang="en-GB"/>
        </a:p>
      </dgm:t>
    </dgm:pt>
    <dgm:pt modelId="{0EBA6DAB-E901-4CE6-9E6E-100A02E360D2}">
      <dgm:prSet/>
      <dgm:spPr/>
      <dgm:t>
        <a:bodyPr/>
        <a:lstStyle/>
        <a:p>
          <a:pPr rtl="0"/>
          <a:r>
            <a:rPr lang="en-GB" dirty="0" smtClean="0"/>
            <a:t>School Research Committee</a:t>
          </a:r>
          <a:endParaRPr lang="en-GB" dirty="0"/>
        </a:p>
      </dgm:t>
    </dgm:pt>
    <dgm:pt modelId="{B25BA737-207E-406D-9541-24AD5C05B077}" type="parTrans" cxnId="{8B9A24B4-8A5C-4000-8AF9-4A0BA3BBFAC6}">
      <dgm:prSet/>
      <dgm:spPr/>
      <dgm:t>
        <a:bodyPr/>
        <a:lstStyle/>
        <a:p>
          <a:endParaRPr lang="en-GB"/>
        </a:p>
      </dgm:t>
    </dgm:pt>
    <dgm:pt modelId="{49368893-490F-435A-8147-369D0902165C}" type="sibTrans" cxnId="{8B9A24B4-8A5C-4000-8AF9-4A0BA3BBFAC6}">
      <dgm:prSet/>
      <dgm:spPr/>
      <dgm:t>
        <a:bodyPr/>
        <a:lstStyle/>
        <a:p>
          <a:endParaRPr lang="en-GB"/>
        </a:p>
      </dgm:t>
    </dgm:pt>
    <dgm:pt modelId="{13D737C5-6BAF-4762-A8C3-EE74328C61DC}">
      <dgm:prSet/>
      <dgm:spPr/>
      <dgm:t>
        <a:bodyPr/>
        <a:lstStyle/>
        <a:p>
          <a:pPr rtl="0"/>
          <a:r>
            <a:rPr lang="en-GB" dirty="0" smtClean="0"/>
            <a:t>Head of School</a:t>
          </a:r>
          <a:endParaRPr lang="en-GB" dirty="0"/>
        </a:p>
      </dgm:t>
    </dgm:pt>
    <dgm:pt modelId="{CD742725-FF5A-40D4-8B47-6CFF67717A8C}" type="parTrans" cxnId="{9539EA03-D08D-499A-B84F-6218F2880C4A}">
      <dgm:prSet/>
      <dgm:spPr/>
      <dgm:t>
        <a:bodyPr/>
        <a:lstStyle/>
        <a:p>
          <a:endParaRPr lang="en-GB"/>
        </a:p>
      </dgm:t>
    </dgm:pt>
    <dgm:pt modelId="{C314AEAE-DABE-4F95-AC3B-C901FFE47E14}" type="sibTrans" cxnId="{9539EA03-D08D-499A-B84F-6218F2880C4A}">
      <dgm:prSet/>
      <dgm:spPr/>
      <dgm:t>
        <a:bodyPr/>
        <a:lstStyle/>
        <a:p>
          <a:endParaRPr lang="en-GB"/>
        </a:p>
      </dgm:t>
    </dgm:pt>
    <dgm:pt modelId="{90530EE8-BF96-43AE-A479-96E303C75DBD}">
      <dgm:prSet/>
      <dgm:spPr/>
      <dgm:t>
        <a:bodyPr/>
        <a:lstStyle/>
        <a:p>
          <a:pPr rtl="0"/>
          <a:r>
            <a:rPr lang="en-GB" dirty="0" smtClean="0"/>
            <a:t>Director of Postgraduate Research and Deputies</a:t>
          </a:r>
          <a:endParaRPr lang="en-GB" dirty="0"/>
        </a:p>
      </dgm:t>
    </dgm:pt>
    <dgm:pt modelId="{C39B22BE-E27C-4B60-8DC4-0EBB12A9EE19}" type="parTrans" cxnId="{CBA491CC-8044-43E2-AEF1-FD15691828E5}">
      <dgm:prSet/>
      <dgm:spPr/>
      <dgm:t>
        <a:bodyPr/>
        <a:lstStyle/>
        <a:p>
          <a:endParaRPr lang="en-GB"/>
        </a:p>
      </dgm:t>
    </dgm:pt>
    <dgm:pt modelId="{244211BD-1984-4A04-B066-6A07ABAB2B12}" type="sibTrans" cxnId="{CBA491CC-8044-43E2-AEF1-FD15691828E5}">
      <dgm:prSet/>
      <dgm:spPr/>
      <dgm:t>
        <a:bodyPr/>
        <a:lstStyle/>
        <a:p>
          <a:endParaRPr lang="en-GB"/>
        </a:p>
      </dgm:t>
    </dgm:pt>
    <dgm:pt modelId="{C145F311-FACA-4DF4-8241-AB6CDCB2452D}">
      <dgm:prSet/>
      <dgm:spPr/>
      <dgm:t>
        <a:bodyPr/>
        <a:lstStyle/>
        <a:p>
          <a:pPr rtl="0"/>
          <a:r>
            <a:rPr lang="en-GB" dirty="0" smtClean="0"/>
            <a:t>Postgraduate Researcher (</a:t>
          </a:r>
          <a:r>
            <a:rPr lang="en-GB" b="1" dirty="0" smtClean="0"/>
            <a:t>You!</a:t>
          </a:r>
          <a:r>
            <a:rPr lang="en-GB" dirty="0" smtClean="0"/>
            <a:t>)     ….      Supervisors</a:t>
          </a:r>
          <a:endParaRPr lang="en-GB" dirty="0"/>
        </a:p>
      </dgm:t>
    </dgm:pt>
    <dgm:pt modelId="{EEED52A2-1265-467C-81C8-F8F5F6EBD08E}" type="parTrans" cxnId="{C5CF59D3-A500-4170-AF86-036E17626831}">
      <dgm:prSet/>
      <dgm:spPr/>
      <dgm:t>
        <a:bodyPr/>
        <a:lstStyle/>
        <a:p>
          <a:endParaRPr lang="en-GB"/>
        </a:p>
      </dgm:t>
    </dgm:pt>
    <dgm:pt modelId="{3E7D97D1-76E5-4B08-9122-5C336FE9DC5B}" type="sibTrans" cxnId="{C5CF59D3-A500-4170-AF86-036E17626831}">
      <dgm:prSet/>
      <dgm:spPr/>
      <dgm:t>
        <a:bodyPr/>
        <a:lstStyle/>
        <a:p>
          <a:endParaRPr lang="en-GB"/>
        </a:p>
      </dgm:t>
    </dgm:pt>
    <dgm:pt modelId="{962EF4C9-5697-4ADA-A5A2-DB945C6C9C39}" type="pres">
      <dgm:prSet presAssocID="{0CAB9BA3-4F70-4DFE-8534-F4E76647CFB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4686266-21D8-4D98-B981-D1A3FC8BE5A9}" type="pres">
      <dgm:prSet presAssocID="{0CAB9BA3-4F70-4DFE-8534-F4E76647CFB4}" presName="pyramid" presStyleLbl="node1" presStyleIdx="0" presStyleCnt="1" custScaleX="82645" custLinFactNeighborX="-372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3780497-D366-41C1-BF4A-4439A372321D}" type="pres">
      <dgm:prSet presAssocID="{0CAB9BA3-4F70-4DFE-8534-F4E76647CFB4}" presName="theList" presStyleCnt="0"/>
      <dgm:spPr/>
    </dgm:pt>
    <dgm:pt modelId="{9B28485B-E68D-4216-93DE-CF5BE11D3129}" type="pres">
      <dgm:prSet presAssocID="{BAFB622C-2AD0-49D4-A77A-81B510B3E9AE}" presName="aNode" presStyleLbl="fgAcc1" presStyleIdx="0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6F98B-56E1-49B6-9A10-33FD4FDAE9E5}" type="pres">
      <dgm:prSet presAssocID="{BAFB622C-2AD0-49D4-A77A-81B510B3E9AE}" presName="aSpace" presStyleCnt="0"/>
      <dgm:spPr/>
    </dgm:pt>
    <dgm:pt modelId="{757A0353-BC90-41D1-BB83-2025C44ACD0F}" type="pres">
      <dgm:prSet presAssocID="{BA1721EE-CED0-4B41-80F8-625A07892788}" presName="aNode" presStyleLbl="fgAcc1" presStyleIdx="1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BEA8A-889F-4B53-B916-39B3E6AEBFE2}" type="pres">
      <dgm:prSet presAssocID="{BA1721EE-CED0-4B41-80F8-625A07892788}" presName="aSpace" presStyleCnt="0"/>
      <dgm:spPr/>
    </dgm:pt>
    <dgm:pt modelId="{E621EE76-66B8-4E23-80E5-86E2104FB9D8}" type="pres">
      <dgm:prSet presAssocID="{0EBA6DAB-E901-4CE6-9E6E-100A02E360D2}" presName="aNode" presStyleLbl="fgAcc1" presStyleIdx="2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3B1E23-4F56-45F7-A627-2BB2BF42136A}" type="pres">
      <dgm:prSet presAssocID="{0EBA6DAB-E901-4CE6-9E6E-100A02E360D2}" presName="aSpace" presStyleCnt="0"/>
      <dgm:spPr/>
    </dgm:pt>
    <dgm:pt modelId="{0A3744BB-BD71-4D87-862C-923E14B4292D}" type="pres">
      <dgm:prSet presAssocID="{13D737C5-6BAF-4762-A8C3-EE74328C61DC}" presName="aNode" presStyleLbl="fgAcc1" presStyleIdx="3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D9886-6D7C-4249-B7BD-2B25009A7AEE}" type="pres">
      <dgm:prSet presAssocID="{13D737C5-6BAF-4762-A8C3-EE74328C61DC}" presName="aSpace" presStyleCnt="0"/>
      <dgm:spPr/>
    </dgm:pt>
    <dgm:pt modelId="{B72712B8-154A-4167-B403-7FC15FA3DD0B}" type="pres">
      <dgm:prSet presAssocID="{90530EE8-BF96-43AE-A479-96E303C75DBD}" presName="aNode" presStyleLbl="fgAcc1" presStyleIdx="4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A1E17-CBB7-43CC-8818-A67500A56C8A}" type="pres">
      <dgm:prSet presAssocID="{90530EE8-BF96-43AE-A479-96E303C75DBD}" presName="aSpace" presStyleCnt="0"/>
      <dgm:spPr/>
    </dgm:pt>
    <dgm:pt modelId="{DE715F8A-A152-4822-949E-316FCAE4B9BC}" type="pres">
      <dgm:prSet presAssocID="{C145F311-FACA-4DF4-8241-AB6CDCB2452D}" presName="aNode" presStyleLbl="fgAcc1" presStyleIdx="5" presStyleCnt="6" custScaleX="137330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54C58-74BB-4A46-ABDA-A620A18E52E7}" type="pres">
      <dgm:prSet presAssocID="{C145F311-FACA-4DF4-8241-AB6CDCB2452D}" presName="aSpace" presStyleCnt="0"/>
      <dgm:spPr/>
    </dgm:pt>
  </dgm:ptLst>
  <dgm:cxnLst>
    <dgm:cxn modelId="{8494F911-BBA1-4053-94A4-94F7C9AAF997}" type="presOf" srcId="{BA1721EE-CED0-4B41-80F8-625A07892788}" destId="{757A0353-BC90-41D1-BB83-2025C44ACD0F}" srcOrd="0" destOrd="0" presId="urn:microsoft.com/office/officeart/2005/8/layout/pyramid2"/>
    <dgm:cxn modelId="{D7B10EB7-046A-4C1C-A12A-814ABA356512}" type="presOf" srcId="{90530EE8-BF96-43AE-A479-96E303C75DBD}" destId="{B72712B8-154A-4167-B403-7FC15FA3DD0B}" srcOrd="0" destOrd="0" presId="urn:microsoft.com/office/officeart/2005/8/layout/pyramid2"/>
    <dgm:cxn modelId="{F50CF9E5-BC1B-402C-8D09-CB09D94A1382}" type="presOf" srcId="{C145F311-FACA-4DF4-8241-AB6CDCB2452D}" destId="{DE715F8A-A152-4822-949E-316FCAE4B9BC}" srcOrd="0" destOrd="0" presId="urn:microsoft.com/office/officeart/2005/8/layout/pyramid2"/>
    <dgm:cxn modelId="{C5CF59D3-A500-4170-AF86-036E17626831}" srcId="{0CAB9BA3-4F70-4DFE-8534-F4E76647CFB4}" destId="{C145F311-FACA-4DF4-8241-AB6CDCB2452D}" srcOrd="5" destOrd="0" parTransId="{EEED52A2-1265-467C-81C8-F8F5F6EBD08E}" sibTransId="{3E7D97D1-76E5-4B08-9122-5C336FE9DC5B}"/>
    <dgm:cxn modelId="{CBA491CC-8044-43E2-AEF1-FD15691828E5}" srcId="{0CAB9BA3-4F70-4DFE-8534-F4E76647CFB4}" destId="{90530EE8-BF96-43AE-A479-96E303C75DBD}" srcOrd="4" destOrd="0" parTransId="{C39B22BE-E27C-4B60-8DC4-0EBB12A9EE19}" sibTransId="{244211BD-1984-4A04-B066-6A07ABAB2B12}"/>
    <dgm:cxn modelId="{E7A5F18F-05AD-4A8D-8B11-BD6459829BD8}" srcId="{0CAB9BA3-4F70-4DFE-8534-F4E76647CFB4}" destId="{BA1721EE-CED0-4B41-80F8-625A07892788}" srcOrd="1" destOrd="0" parTransId="{69C7FBA7-67F1-4BBF-8BAD-FCC982C6621C}" sibTransId="{9D436804-D693-4359-9133-C41D84CF0CA0}"/>
    <dgm:cxn modelId="{6CD0CBA5-5AFB-4E0F-AFE1-0C3F78A3B31E}" type="presOf" srcId="{13D737C5-6BAF-4762-A8C3-EE74328C61DC}" destId="{0A3744BB-BD71-4D87-862C-923E14B4292D}" srcOrd="0" destOrd="0" presId="urn:microsoft.com/office/officeart/2005/8/layout/pyramid2"/>
    <dgm:cxn modelId="{53CB489B-8F22-4E2D-9836-9E2B9217F337}" type="presOf" srcId="{0EBA6DAB-E901-4CE6-9E6E-100A02E360D2}" destId="{E621EE76-66B8-4E23-80E5-86E2104FB9D8}" srcOrd="0" destOrd="0" presId="urn:microsoft.com/office/officeart/2005/8/layout/pyramid2"/>
    <dgm:cxn modelId="{9539EA03-D08D-499A-B84F-6218F2880C4A}" srcId="{0CAB9BA3-4F70-4DFE-8534-F4E76647CFB4}" destId="{13D737C5-6BAF-4762-A8C3-EE74328C61DC}" srcOrd="3" destOrd="0" parTransId="{CD742725-FF5A-40D4-8B47-6CFF67717A8C}" sibTransId="{C314AEAE-DABE-4F95-AC3B-C901FFE47E14}"/>
    <dgm:cxn modelId="{2EB57DBA-2910-4388-9A7F-A6728BAD7BE9}" type="presOf" srcId="{BAFB622C-2AD0-49D4-A77A-81B510B3E9AE}" destId="{9B28485B-E68D-4216-93DE-CF5BE11D3129}" srcOrd="0" destOrd="0" presId="urn:microsoft.com/office/officeart/2005/8/layout/pyramid2"/>
    <dgm:cxn modelId="{D90470AE-D3C6-483D-B580-A0824F09CF68}" srcId="{0CAB9BA3-4F70-4DFE-8534-F4E76647CFB4}" destId="{BAFB622C-2AD0-49D4-A77A-81B510B3E9AE}" srcOrd="0" destOrd="0" parTransId="{99E3678C-0B51-4D57-BD3C-E1423C8F385D}" sibTransId="{EFA35468-EDDD-4224-8F77-588335C60902}"/>
    <dgm:cxn modelId="{CC8F2A18-E1B4-4DB5-90DE-D09F0D02D008}" type="presOf" srcId="{0CAB9BA3-4F70-4DFE-8534-F4E76647CFB4}" destId="{962EF4C9-5697-4ADA-A5A2-DB945C6C9C39}" srcOrd="0" destOrd="0" presId="urn:microsoft.com/office/officeart/2005/8/layout/pyramid2"/>
    <dgm:cxn modelId="{8B9A24B4-8A5C-4000-8AF9-4A0BA3BBFAC6}" srcId="{0CAB9BA3-4F70-4DFE-8534-F4E76647CFB4}" destId="{0EBA6DAB-E901-4CE6-9E6E-100A02E360D2}" srcOrd="2" destOrd="0" parTransId="{B25BA737-207E-406D-9541-24AD5C05B077}" sibTransId="{49368893-490F-435A-8147-369D0902165C}"/>
    <dgm:cxn modelId="{203F6624-5AAC-426A-9F95-AD3A91D0107E}" type="presParOf" srcId="{962EF4C9-5697-4ADA-A5A2-DB945C6C9C39}" destId="{74686266-21D8-4D98-B981-D1A3FC8BE5A9}" srcOrd="0" destOrd="0" presId="urn:microsoft.com/office/officeart/2005/8/layout/pyramid2"/>
    <dgm:cxn modelId="{265EE577-EEA5-4D3A-B87D-41F3A49A56B1}" type="presParOf" srcId="{962EF4C9-5697-4ADA-A5A2-DB945C6C9C39}" destId="{93780497-D366-41C1-BF4A-4439A372321D}" srcOrd="1" destOrd="0" presId="urn:microsoft.com/office/officeart/2005/8/layout/pyramid2"/>
    <dgm:cxn modelId="{EC088F91-93E5-4273-A2FC-0097EAC6351B}" type="presParOf" srcId="{93780497-D366-41C1-BF4A-4439A372321D}" destId="{9B28485B-E68D-4216-93DE-CF5BE11D3129}" srcOrd="0" destOrd="0" presId="urn:microsoft.com/office/officeart/2005/8/layout/pyramid2"/>
    <dgm:cxn modelId="{51CF1D3E-E19D-4A92-92D9-75AFE6D7AD60}" type="presParOf" srcId="{93780497-D366-41C1-BF4A-4439A372321D}" destId="{4E36F98B-56E1-49B6-9A10-33FD4FDAE9E5}" srcOrd="1" destOrd="0" presId="urn:microsoft.com/office/officeart/2005/8/layout/pyramid2"/>
    <dgm:cxn modelId="{4595D01C-BD35-47FA-92F7-6BA1160D6B1C}" type="presParOf" srcId="{93780497-D366-41C1-BF4A-4439A372321D}" destId="{757A0353-BC90-41D1-BB83-2025C44ACD0F}" srcOrd="2" destOrd="0" presId="urn:microsoft.com/office/officeart/2005/8/layout/pyramid2"/>
    <dgm:cxn modelId="{BA572AD7-5FC6-44A2-A7D5-B3874ED8F064}" type="presParOf" srcId="{93780497-D366-41C1-BF4A-4439A372321D}" destId="{E79BEA8A-889F-4B53-B916-39B3E6AEBFE2}" srcOrd="3" destOrd="0" presId="urn:microsoft.com/office/officeart/2005/8/layout/pyramid2"/>
    <dgm:cxn modelId="{FDD8632B-EBC3-4B5D-93A3-260400561F3F}" type="presParOf" srcId="{93780497-D366-41C1-BF4A-4439A372321D}" destId="{E621EE76-66B8-4E23-80E5-86E2104FB9D8}" srcOrd="4" destOrd="0" presId="urn:microsoft.com/office/officeart/2005/8/layout/pyramid2"/>
    <dgm:cxn modelId="{7CC57CF8-AB83-439B-BF62-594134A30724}" type="presParOf" srcId="{93780497-D366-41C1-BF4A-4439A372321D}" destId="{4D3B1E23-4F56-45F7-A627-2BB2BF42136A}" srcOrd="5" destOrd="0" presId="urn:microsoft.com/office/officeart/2005/8/layout/pyramid2"/>
    <dgm:cxn modelId="{3670260D-A377-4EEF-8EB6-137CA6AA667F}" type="presParOf" srcId="{93780497-D366-41C1-BF4A-4439A372321D}" destId="{0A3744BB-BD71-4D87-862C-923E14B4292D}" srcOrd="6" destOrd="0" presId="urn:microsoft.com/office/officeart/2005/8/layout/pyramid2"/>
    <dgm:cxn modelId="{23B87D47-BA8A-4479-AAC1-E570FEFEBCE6}" type="presParOf" srcId="{93780497-D366-41C1-BF4A-4439A372321D}" destId="{57BD9886-6D7C-4249-B7BD-2B25009A7AEE}" srcOrd="7" destOrd="0" presId="urn:microsoft.com/office/officeart/2005/8/layout/pyramid2"/>
    <dgm:cxn modelId="{5EC8129A-53E3-4145-B5B6-C2EFCB162187}" type="presParOf" srcId="{93780497-D366-41C1-BF4A-4439A372321D}" destId="{B72712B8-154A-4167-B403-7FC15FA3DD0B}" srcOrd="8" destOrd="0" presId="urn:microsoft.com/office/officeart/2005/8/layout/pyramid2"/>
    <dgm:cxn modelId="{373C6F35-390C-433A-9330-AA477857A03E}" type="presParOf" srcId="{93780497-D366-41C1-BF4A-4439A372321D}" destId="{18DA1E17-CBB7-43CC-8818-A67500A56C8A}" srcOrd="9" destOrd="0" presId="urn:microsoft.com/office/officeart/2005/8/layout/pyramid2"/>
    <dgm:cxn modelId="{B39CBFA8-B2C3-40E6-80FA-3FE19F70FA36}" type="presParOf" srcId="{93780497-D366-41C1-BF4A-4439A372321D}" destId="{DE715F8A-A152-4822-949E-316FCAE4B9BC}" srcOrd="10" destOrd="0" presId="urn:microsoft.com/office/officeart/2005/8/layout/pyramid2"/>
    <dgm:cxn modelId="{344E0925-5F82-48B2-8DC1-52224CC7A87A}" type="presParOf" srcId="{93780497-D366-41C1-BF4A-4439A372321D}" destId="{DE354C58-74BB-4A46-ABDA-A620A18E52E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AB9BA3-4F70-4DFE-8534-F4E76647CFB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FB622C-2AD0-49D4-A77A-81B510B3E9AE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University Graduate Board</a:t>
          </a:r>
          <a:endParaRPr lang="en-GB" dirty="0"/>
        </a:p>
      </dgm:t>
    </dgm:pt>
    <dgm:pt modelId="{99E3678C-0B51-4D57-BD3C-E1423C8F385D}" type="parTrans" cxnId="{D90470AE-D3C6-483D-B580-A0824F09CF68}">
      <dgm:prSet/>
      <dgm:spPr/>
      <dgm:t>
        <a:bodyPr/>
        <a:lstStyle/>
        <a:p>
          <a:endParaRPr lang="en-GB"/>
        </a:p>
      </dgm:t>
    </dgm:pt>
    <dgm:pt modelId="{EFA35468-EDDD-4224-8F77-588335C60902}" type="sibTrans" cxnId="{D90470AE-D3C6-483D-B580-A0824F09CF68}">
      <dgm:prSet/>
      <dgm:spPr/>
      <dgm:t>
        <a:bodyPr/>
        <a:lstStyle/>
        <a:p>
          <a:endParaRPr lang="en-GB"/>
        </a:p>
      </dgm:t>
    </dgm:pt>
    <dgm:pt modelId="{BA1721EE-CED0-4B41-80F8-625A07892788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Faculty of Environment Graduate School Committee</a:t>
          </a:r>
          <a:endParaRPr lang="en-GB" dirty="0"/>
        </a:p>
      </dgm:t>
    </dgm:pt>
    <dgm:pt modelId="{69C7FBA7-67F1-4BBF-8BAD-FCC982C6621C}" type="parTrans" cxnId="{E7A5F18F-05AD-4A8D-8B11-BD6459829BD8}">
      <dgm:prSet/>
      <dgm:spPr/>
      <dgm:t>
        <a:bodyPr/>
        <a:lstStyle/>
        <a:p>
          <a:endParaRPr lang="en-GB"/>
        </a:p>
      </dgm:t>
    </dgm:pt>
    <dgm:pt modelId="{9D436804-D693-4359-9133-C41D84CF0CA0}" type="sibTrans" cxnId="{E7A5F18F-05AD-4A8D-8B11-BD6459829BD8}">
      <dgm:prSet/>
      <dgm:spPr/>
      <dgm:t>
        <a:bodyPr/>
        <a:lstStyle/>
        <a:p>
          <a:endParaRPr lang="en-GB"/>
        </a:p>
      </dgm:t>
    </dgm:pt>
    <dgm:pt modelId="{0EBA6DAB-E901-4CE6-9E6E-100A02E360D2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School Research Committee</a:t>
          </a:r>
          <a:endParaRPr lang="en-GB" dirty="0"/>
        </a:p>
      </dgm:t>
    </dgm:pt>
    <dgm:pt modelId="{B25BA737-207E-406D-9541-24AD5C05B077}" type="parTrans" cxnId="{8B9A24B4-8A5C-4000-8AF9-4A0BA3BBFAC6}">
      <dgm:prSet/>
      <dgm:spPr/>
      <dgm:t>
        <a:bodyPr/>
        <a:lstStyle/>
        <a:p>
          <a:endParaRPr lang="en-GB"/>
        </a:p>
      </dgm:t>
    </dgm:pt>
    <dgm:pt modelId="{49368893-490F-435A-8147-369D0902165C}" type="sibTrans" cxnId="{8B9A24B4-8A5C-4000-8AF9-4A0BA3BBFAC6}">
      <dgm:prSet/>
      <dgm:spPr/>
      <dgm:t>
        <a:bodyPr/>
        <a:lstStyle/>
        <a:p>
          <a:endParaRPr lang="en-GB"/>
        </a:p>
      </dgm:t>
    </dgm:pt>
    <dgm:pt modelId="{13D737C5-6BAF-4762-A8C3-EE74328C61DC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Head of School</a:t>
          </a:r>
          <a:endParaRPr lang="en-GB" dirty="0"/>
        </a:p>
      </dgm:t>
    </dgm:pt>
    <dgm:pt modelId="{CD742725-FF5A-40D4-8B47-6CFF67717A8C}" type="parTrans" cxnId="{9539EA03-D08D-499A-B84F-6218F2880C4A}">
      <dgm:prSet/>
      <dgm:spPr/>
      <dgm:t>
        <a:bodyPr/>
        <a:lstStyle/>
        <a:p>
          <a:endParaRPr lang="en-GB"/>
        </a:p>
      </dgm:t>
    </dgm:pt>
    <dgm:pt modelId="{C314AEAE-DABE-4F95-AC3B-C901FFE47E14}" type="sibTrans" cxnId="{9539EA03-D08D-499A-B84F-6218F2880C4A}">
      <dgm:prSet/>
      <dgm:spPr/>
      <dgm:t>
        <a:bodyPr/>
        <a:lstStyle/>
        <a:p>
          <a:endParaRPr lang="en-GB"/>
        </a:p>
      </dgm:t>
    </dgm:pt>
    <dgm:pt modelId="{90530EE8-BF96-43AE-A479-96E303C75DBD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Postgraduate Research Tutor</a:t>
          </a:r>
          <a:endParaRPr lang="en-GB" dirty="0"/>
        </a:p>
      </dgm:t>
    </dgm:pt>
    <dgm:pt modelId="{C39B22BE-E27C-4B60-8DC4-0EBB12A9EE19}" type="parTrans" cxnId="{CBA491CC-8044-43E2-AEF1-FD15691828E5}">
      <dgm:prSet/>
      <dgm:spPr/>
      <dgm:t>
        <a:bodyPr/>
        <a:lstStyle/>
        <a:p>
          <a:endParaRPr lang="en-GB"/>
        </a:p>
      </dgm:t>
    </dgm:pt>
    <dgm:pt modelId="{244211BD-1984-4A04-B066-6A07ABAB2B12}" type="sibTrans" cxnId="{CBA491CC-8044-43E2-AEF1-FD15691828E5}">
      <dgm:prSet/>
      <dgm:spPr/>
      <dgm:t>
        <a:bodyPr/>
        <a:lstStyle/>
        <a:p>
          <a:endParaRPr lang="en-GB"/>
        </a:p>
      </dgm:t>
    </dgm:pt>
    <dgm:pt modelId="{C145F311-FACA-4DF4-8241-AB6CDCB2452D}">
      <dgm:prSet/>
      <dgm:spPr>
        <a:solidFill>
          <a:schemeClr val="l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GB" dirty="0" smtClean="0"/>
            <a:t>Research Degree Student (</a:t>
          </a:r>
          <a:r>
            <a:rPr lang="en-GB" b="1" dirty="0" smtClean="0"/>
            <a:t>You!</a:t>
          </a:r>
          <a:r>
            <a:rPr lang="en-GB" dirty="0" smtClean="0"/>
            <a:t>)     ….      Supervisor/RSG</a:t>
          </a:r>
          <a:endParaRPr lang="en-GB" dirty="0"/>
        </a:p>
      </dgm:t>
    </dgm:pt>
    <dgm:pt modelId="{EEED52A2-1265-467C-81C8-F8F5F6EBD08E}" type="parTrans" cxnId="{C5CF59D3-A500-4170-AF86-036E17626831}">
      <dgm:prSet/>
      <dgm:spPr/>
      <dgm:t>
        <a:bodyPr/>
        <a:lstStyle/>
        <a:p>
          <a:endParaRPr lang="en-GB"/>
        </a:p>
      </dgm:t>
    </dgm:pt>
    <dgm:pt modelId="{3E7D97D1-76E5-4B08-9122-5C336FE9DC5B}" type="sibTrans" cxnId="{C5CF59D3-A500-4170-AF86-036E17626831}">
      <dgm:prSet/>
      <dgm:spPr/>
      <dgm:t>
        <a:bodyPr/>
        <a:lstStyle/>
        <a:p>
          <a:endParaRPr lang="en-GB"/>
        </a:p>
      </dgm:t>
    </dgm:pt>
    <dgm:pt modelId="{962EF4C9-5697-4ADA-A5A2-DB945C6C9C39}" type="pres">
      <dgm:prSet presAssocID="{0CAB9BA3-4F70-4DFE-8534-F4E76647CFB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4686266-21D8-4D98-B981-D1A3FC8BE5A9}" type="pres">
      <dgm:prSet presAssocID="{0CAB9BA3-4F70-4DFE-8534-F4E76647CFB4}" presName="pyramid" presStyleLbl="node1" presStyleIdx="0" presStyleCnt="1" custScaleX="82645" custLinFactNeighborX="-37246"/>
      <dgm:spPr>
        <a:solidFill>
          <a:srgbClr val="336600">
            <a:alpha val="40000"/>
          </a:srgbClr>
        </a:solidFill>
      </dgm:spPr>
      <dgm:t>
        <a:bodyPr/>
        <a:lstStyle/>
        <a:p>
          <a:endParaRPr lang="en-GB"/>
        </a:p>
      </dgm:t>
    </dgm:pt>
    <dgm:pt modelId="{93780497-D366-41C1-BF4A-4439A372321D}" type="pres">
      <dgm:prSet presAssocID="{0CAB9BA3-4F70-4DFE-8534-F4E76647CFB4}" presName="theList" presStyleCnt="0"/>
      <dgm:spPr/>
    </dgm:pt>
    <dgm:pt modelId="{9B28485B-E68D-4216-93DE-CF5BE11D3129}" type="pres">
      <dgm:prSet presAssocID="{BAFB622C-2AD0-49D4-A77A-81B510B3E9AE}" presName="aNode" presStyleLbl="fgAcc1" presStyleIdx="0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6F98B-56E1-49B6-9A10-33FD4FDAE9E5}" type="pres">
      <dgm:prSet presAssocID="{BAFB622C-2AD0-49D4-A77A-81B510B3E9AE}" presName="aSpace" presStyleCnt="0"/>
      <dgm:spPr/>
    </dgm:pt>
    <dgm:pt modelId="{757A0353-BC90-41D1-BB83-2025C44ACD0F}" type="pres">
      <dgm:prSet presAssocID="{BA1721EE-CED0-4B41-80F8-625A07892788}" presName="aNode" presStyleLbl="fgAcc1" presStyleIdx="1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BEA8A-889F-4B53-B916-39B3E6AEBFE2}" type="pres">
      <dgm:prSet presAssocID="{BA1721EE-CED0-4B41-80F8-625A07892788}" presName="aSpace" presStyleCnt="0"/>
      <dgm:spPr/>
    </dgm:pt>
    <dgm:pt modelId="{E621EE76-66B8-4E23-80E5-86E2104FB9D8}" type="pres">
      <dgm:prSet presAssocID="{0EBA6DAB-E901-4CE6-9E6E-100A02E360D2}" presName="aNode" presStyleLbl="fgAcc1" presStyleIdx="2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3B1E23-4F56-45F7-A627-2BB2BF42136A}" type="pres">
      <dgm:prSet presAssocID="{0EBA6DAB-E901-4CE6-9E6E-100A02E360D2}" presName="aSpace" presStyleCnt="0"/>
      <dgm:spPr/>
    </dgm:pt>
    <dgm:pt modelId="{0A3744BB-BD71-4D87-862C-923E14B4292D}" type="pres">
      <dgm:prSet presAssocID="{13D737C5-6BAF-4762-A8C3-EE74328C61DC}" presName="aNode" presStyleLbl="fgAcc1" presStyleIdx="3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D9886-6D7C-4249-B7BD-2B25009A7AEE}" type="pres">
      <dgm:prSet presAssocID="{13D737C5-6BAF-4762-A8C3-EE74328C61DC}" presName="aSpace" presStyleCnt="0"/>
      <dgm:spPr/>
    </dgm:pt>
    <dgm:pt modelId="{B72712B8-154A-4167-B403-7FC15FA3DD0B}" type="pres">
      <dgm:prSet presAssocID="{90530EE8-BF96-43AE-A479-96E303C75DBD}" presName="aNode" presStyleLbl="fgAcc1" presStyleIdx="4" presStyleCnt="6" custScaleX="82645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A1E17-CBB7-43CC-8818-A67500A56C8A}" type="pres">
      <dgm:prSet presAssocID="{90530EE8-BF96-43AE-A479-96E303C75DBD}" presName="aSpace" presStyleCnt="0"/>
      <dgm:spPr/>
    </dgm:pt>
    <dgm:pt modelId="{DE715F8A-A152-4822-949E-316FCAE4B9BC}" type="pres">
      <dgm:prSet presAssocID="{C145F311-FACA-4DF4-8241-AB6CDCB2452D}" presName="aNode" presStyleLbl="fgAcc1" presStyleIdx="5" presStyleCnt="6" custScaleX="137330" custLinFactNeighborX="-6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54C58-74BB-4A46-ABDA-A620A18E52E7}" type="pres">
      <dgm:prSet presAssocID="{C145F311-FACA-4DF4-8241-AB6CDCB2452D}" presName="aSpace" presStyleCnt="0"/>
      <dgm:spPr/>
    </dgm:pt>
  </dgm:ptLst>
  <dgm:cxnLst>
    <dgm:cxn modelId="{A01AC746-0275-4610-92DD-B3EE02B79DD0}" type="presOf" srcId="{0CAB9BA3-4F70-4DFE-8534-F4E76647CFB4}" destId="{962EF4C9-5697-4ADA-A5A2-DB945C6C9C39}" srcOrd="0" destOrd="0" presId="urn:microsoft.com/office/officeart/2005/8/layout/pyramid2"/>
    <dgm:cxn modelId="{8519FE3A-51D3-46ED-A77C-1A9FE17D2F79}" type="presOf" srcId="{13D737C5-6BAF-4762-A8C3-EE74328C61DC}" destId="{0A3744BB-BD71-4D87-862C-923E14B4292D}" srcOrd="0" destOrd="0" presId="urn:microsoft.com/office/officeart/2005/8/layout/pyramid2"/>
    <dgm:cxn modelId="{4ACC44B6-743C-44BC-B178-53B936B1541B}" type="presOf" srcId="{C145F311-FACA-4DF4-8241-AB6CDCB2452D}" destId="{DE715F8A-A152-4822-949E-316FCAE4B9BC}" srcOrd="0" destOrd="0" presId="urn:microsoft.com/office/officeart/2005/8/layout/pyramid2"/>
    <dgm:cxn modelId="{C5CF59D3-A500-4170-AF86-036E17626831}" srcId="{0CAB9BA3-4F70-4DFE-8534-F4E76647CFB4}" destId="{C145F311-FACA-4DF4-8241-AB6CDCB2452D}" srcOrd="5" destOrd="0" parTransId="{EEED52A2-1265-467C-81C8-F8F5F6EBD08E}" sibTransId="{3E7D97D1-76E5-4B08-9122-5C336FE9DC5B}"/>
    <dgm:cxn modelId="{CBA491CC-8044-43E2-AEF1-FD15691828E5}" srcId="{0CAB9BA3-4F70-4DFE-8534-F4E76647CFB4}" destId="{90530EE8-BF96-43AE-A479-96E303C75DBD}" srcOrd="4" destOrd="0" parTransId="{C39B22BE-E27C-4B60-8DC4-0EBB12A9EE19}" sibTransId="{244211BD-1984-4A04-B066-6A07ABAB2B12}"/>
    <dgm:cxn modelId="{E7A5F18F-05AD-4A8D-8B11-BD6459829BD8}" srcId="{0CAB9BA3-4F70-4DFE-8534-F4E76647CFB4}" destId="{BA1721EE-CED0-4B41-80F8-625A07892788}" srcOrd="1" destOrd="0" parTransId="{69C7FBA7-67F1-4BBF-8BAD-FCC982C6621C}" sibTransId="{9D436804-D693-4359-9133-C41D84CF0CA0}"/>
    <dgm:cxn modelId="{12ED7A71-710D-40E0-92F6-C0DC52400A86}" type="presOf" srcId="{BA1721EE-CED0-4B41-80F8-625A07892788}" destId="{757A0353-BC90-41D1-BB83-2025C44ACD0F}" srcOrd="0" destOrd="0" presId="urn:microsoft.com/office/officeart/2005/8/layout/pyramid2"/>
    <dgm:cxn modelId="{9539EA03-D08D-499A-B84F-6218F2880C4A}" srcId="{0CAB9BA3-4F70-4DFE-8534-F4E76647CFB4}" destId="{13D737C5-6BAF-4762-A8C3-EE74328C61DC}" srcOrd="3" destOrd="0" parTransId="{CD742725-FF5A-40D4-8B47-6CFF67717A8C}" sibTransId="{C314AEAE-DABE-4F95-AC3B-C901FFE47E14}"/>
    <dgm:cxn modelId="{D90470AE-D3C6-483D-B580-A0824F09CF68}" srcId="{0CAB9BA3-4F70-4DFE-8534-F4E76647CFB4}" destId="{BAFB622C-2AD0-49D4-A77A-81B510B3E9AE}" srcOrd="0" destOrd="0" parTransId="{99E3678C-0B51-4D57-BD3C-E1423C8F385D}" sibTransId="{EFA35468-EDDD-4224-8F77-588335C60902}"/>
    <dgm:cxn modelId="{984985C5-7DA2-47B2-83E2-FB575F4BFB4D}" type="presOf" srcId="{0EBA6DAB-E901-4CE6-9E6E-100A02E360D2}" destId="{E621EE76-66B8-4E23-80E5-86E2104FB9D8}" srcOrd="0" destOrd="0" presId="urn:microsoft.com/office/officeart/2005/8/layout/pyramid2"/>
    <dgm:cxn modelId="{C1355C08-DD9D-4F1B-9BCA-BF99869BEFEC}" type="presOf" srcId="{BAFB622C-2AD0-49D4-A77A-81B510B3E9AE}" destId="{9B28485B-E68D-4216-93DE-CF5BE11D3129}" srcOrd="0" destOrd="0" presId="urn:microsoft.com/office/officeart/2005/8/layout/pyramid2"/>
    <dgm:cxn modelId="{63982757-94D9-4850-BBAC-A876E5447779}" type="presOf" srcId="{90530EE8-BF96-43AE-A479-96E303C75DBD}" destId="{B72712B8-154A-4167-B403-7FC15FA3DD0B}" srcOrd="0" destOrd="0" presId="urn:microsoft.com/office/officeart/2005/8/layout/pyramid2"/>
    <dgm:cxn modelId="{8B9A24B4-8A5C-4000-8AF9-4A0BA3BBFAC6}" srcId="{0CAB9BA3-4F70-4DFE-8534-F4E76647CFB4}" destId="{0EBA6DAB-E901-4CE6-9E6E-100A02E360D2}" srcOrd="2" destOrd="0" parTransId="{B25BA737-207E-406D-9541-24AD5C05B077}" sibTransId="{49368893-490F-435A-8147-369D0902165C}"/>
    <dgm:cxn modelId="{9AAE64C8-2E7F-47F2-820E-42FA164DA443}" type="presParOf" srcId="{962EF4C9-5697-4ADA-A5A2-DB945C6C9C39}" destId="{74686266-21D8-4D98-B981-D1A3FC8BE5A9}" srcOrd="0" destOrd="0" presId="urn:microsoft.com/office/officeart/2005/8/layout/pyramid2"/>
    <dgm:cxn modelId="{8C49FD6C-7CF2-4493-AFB6-9EB0342E2659}" type="presParOf" srcId="{962EF4C9-5697-4ADA-A5A2-DB945C6C9C39}" destId="{93780497-D366-41C1-BF4A-4439A372321D}" srcOrd="1" destOrd="0" presId="urn:microsoft.com/office/officeart/2005/8/layout/pyramid2"/>
    <dgm:cxn modelId="{26C72626-2F90-4107-AC97-7F46BC14167D}" type="presParOf" srcId="{93780497-D366-41C1-BF4A-4439A372321D}" destId="{9B28485B-E68D-4216-93DE-CF5BE11D3129}" srcOrd="0" destOrd="0" presId="urn:microsoft.com/office/officeart/2005/8/layout/pyramid2"/>
    <dgm:cxn modelId="{215E7B9E-6035-42E1-A925-D94A07C707F3}" type="presParOf" srcId="{93780497-D366-41C1-BF4A-4439A372321D}" destId="{4E36F98B-56E1-49B6-9A10-33FD4FDAE9E5}" srcOrd="1" destOrd="0" presId="urn:microsoft.com/office/officeart/2005/8/layout/pyramid2"/>
    <dgm:cxn modelId="{77AF6F49-349D-400D-9C75-3E0100E18AF9}" type="presParOf" srcId="{93780497-D366-41C1-BF4A-4439A372321D}" destId="{757A0353-BC90-41D1-BB83-2025C44ACD0F}" srcOrd="2" destOrd="0" presId="urn:microsoft.com/office/officeart/2005/8/layout/pyramid2"/>
    <dgm:cxn modelId="{0333A5D0-0455-4561-92EE-18230A6CAF9C}" type="presParOf" srcId="{93780497-D366-41C1-BF4A-4439A372321D}" destId="{E79BEA8A-889F-4B53-B916-39B3E6AEBFE2}" srcOrd="3" destOrd="0" presId="urn:microsoft.com/office/officeart/2005/8/layout/pyramid2"/>
    <dgm:cxn modelId="{ABBB8595-0BD3-4F45-BAC1-1B68CA95F37F}" type="presParOf" srcId="{93780497-D366-41C1-BF4A-4439A372321D}" destId="{E621EE76-66B8-4E23-80E5-86E2104FB9D8}" srcOrd="4" destOrd="0" presId="urn:microsoft.com/office/officeart/2005/8/layout/pyramid2"/>
    <dgm:cxn modelId="{58DF009F-B680-4E79-A121-1C61FF213AFA}" type="presParOf" srcId="{93780497-D366-41C1-BF4A-4439A372321D}" destId="{4D3B1E23-4F56-45F7-A627-2BB2BF42136A}" srcOrd="5" destOrd="0" presId="urn:microsoft.com/office/officeart/2005/8/layout/pyramid2"/>
    <dgm:cxn modelId="{CE239698-025F-4B53-82B4-6D7883C366C0}" type="presParOf" srcId="{93780497-D366-41C1-BF4A-4439A372321D}" destId="{0A3744BB-BD71-4D87-862C-923E14B4292D}" srcOrd="6" destOrd="0" presId="urn:microsoft.com/office/officeart/2005/8/layout/pyramid2"/>
    <dgm:cxn modelId="{77F875DF-E334-41BC-938A-BB769998E3A7}" type="presParOf" srcId="{93780497-D366-41C1-BF4A-4439A372321D}" destId="{57BD9886-6D7C-4249-B7BD-2B25009A7AEE}" srcOrd="7" destOrd="0" presId="urn:microsoft.com/office/officeart/2005/8/layout/pyramid2"/>
    <dgm:cxn modelId="{72E55E8C-EF5F-441F-94D3-A1D3BF635DED}" type="presParOf" srcId="{93780497-D366-41C1-BF4A-4439A372321D}" destId="{B72712B8-154A-4167-B403-7FC15FA3DD0B}" srcOrd="8" destOrd="0" presId="urn:microsoft.com/office/officeart/2005/8/layout/pyramid2"/>
    <dgm:cxn modelId="{EC592A3E-B268-4D60-802B-6B2F4BBD2184}" type="presParOf" srcId="{93780497-D366-41C1-BF4A-4439A372321D}" destId="{18DA1E17-CBB7-43CC-8818-A67500A56C8A}" srcOrd="9" destOrd="0" presId="urn:microsoft.com/office/officeart/2005/8/layout/pyramid2"/>
    <dgm:cxn modelId="{87FDA8B8-9ACB-41AD-9EC8-3D956BB2116C}" type="presParOf" srcId="{93780497-D366-41C1-BF4A-4439A372321D}" destId="{DE715F8A-A152-4822-949E-316FCAE4B9BC}" srcOrd="10" destOrd="0" presId="urn:microsoft.com/office/officeart/2005/8/layout/pyramid2"/>
    <dgm:cxn modelId="{36990E74-BD6D-4D65-A8F3-441BF709CB46}" type="presParOf" srcId="{93780497-D366-41C1-BF4A-4439A372321D}" destId="{DE354C58-74BB-4A46-ABDA-A620A18E52E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chemeClr val="tx2">
                  <a:lumMod val="95000"/>
                </a:schemeClr>
              </a:solidFill>
            </a:rPr>
            <a:t>Our mission</a:t>
          </a:r>
          <a:endParaRPr lang="en-GB" sz="1800" dirty="0">
            <a:solidFill>
              <a:schemeClr val="tx2">
                <a:lumMod val="95000"/>
              </a:schemeClr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 custLinFactX="100000" custLinFactNeighborX="189738" custLinFactNeighborY="-70679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B2E8A-8088-4DFF-966E-F80A78A6753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A5D6A-59C0-4784-BC13-B53C3482B412}">
      <dgm:prSet phldrT="[Text]" custT="1"/>
      <dgm:spPr/>
      <dgm:t>
        <a:bodyPr/>
        <a:lstStyle/>
        <a:p>
          <a:r>
            <a:rPr lang="en-US" sz="3200" dirty="0" smtClean="0"/>
            <a:t>Leeds Doctoral College</a:t>
          </a:r>
          <a:endParaRPr lang="en-US" sz="3200" dirty="0"/>
        </a:p>
      </dgm:t>
    </dgm:pt>
    <dgm:pt modelId="{5A57E4C4-2BA8-4AD2-A369-E6C6095FD958}" type="parTrans" cxnId="{C88DA9BC-E07E-4392-B6B4-3C12B7CF3F89}">
      <dgm:prSet/>
      <dgm:spPr/>
      <dgm:t>
        <a:bodyPr/>
        <a:lstStyle/>
        <a:p>
          <a:endParaRPr lang="en-US"/>
        </a:p>
      </dgm:t>
    </dgm:pt>
    <dgm:pt modelId="{BCCE429A-6411-429B-92A0-97DE104012E4}" type="sibTrans" cxnId="{C88DA9BC-E07E-4392-B6B4-3C12B7CF3F89}">
      <dgm:prSet/>
      <dgm:spPr/>
      <dgm:t>
        <a:bodyPr/>
        <a:lstStyle/>
        <a:p>
          <a:endParaRPr lang="en-US"/>
        </a:p>
      </dgm:t>
    </dgm:pt>
    <dgm:pt modelId="{F8EB6B01-7758-49D6-B608-63C15F17BD33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sz="1200" b="1" dirty="0" smtClean="0"/>
            <a:t>Faculty of Environment</a:t>
          </a:r>
          <a:endParaRPr lang="en-US" sz="1200" b="1" dirty="0"/>
        </a:p>
      </dgm:t>
    </dgm:pt>
    <dgm:pt modelId="{C9DF810B-4583-4D84-A3A2-9C237CD60E43}" type="parTrans" cxnId="{8A500FA7-38A5-4369-AE9D-B8D4F8ABA71B}">
      <dgm:prSet/>
      <dgm:spPr/>
      <dgm:t>
        <a:bodyPr/>
        <a:lstStyle/>
        <a:p>
          <a:endParaRPr lang="en-US"/>
        </a:p>
      </dgm:t>
    </dgm:pt>
    <dgm:pt modelId="{48AC5FF0-ECA0-4D37-AD6C-DD75CF7DA93D}" type="sibTrans" cxnId="{8A500FA7-38A5-4369-AE9D-B8D4F8ABA71B}">
      <dgm:prSet/>
      <dgm:spPr/>
      <dgm:t>
        <a:bodyPr/>
        <a:lstStyle/>
        <a:p>
          <a:endParaRPr lang="en-US"/>
        </a:p>
      </dgm:t>
    </dgm:pt>
    <dgm:pt modelId="{C5BFEAFF-DFFF-4CD6-9EFF-FFD41AFA0DD9}">
      <dgm:prSet phldrT="[Text]"/>
      <dgm:spPr/>
      <dgm:t>
        <a:bodyPr/>
        <a:lstStyle/>
        <a:p>
          <a:r>
            <a:rPr lang="en-US" dirty="0" smtClean="0"/>
            <a:t>Faculty of Biological Sciences (FBS)</a:t>
          </a:r>
          <a:endParaRPr lang="en-US" dirty="0"/>
        </a:p>
      </dgm:t>
    </dgm:pt>
    <dgm:pt modelId="{5F7FF9B8-8060-4592-B528-7F57BAF34C50}" type="parTrans" cxnId="{3837D6E8-15B8-4B24-94C4-6AE57D48E8F6}">
      <dgm:prSet/>
      <dgm:spPr/>
      <dgm:t>
        <a:bodyPr/>
        <a:lstStyle/>
        <a:p>
          <a:endParaRPr lang="en-US"/>
        </a:p>
      </dgm:t>
    </dgm:pt>
    <dgm:pt modelId="{505ECD95-A50A-4295-961D-83481DF8CB15}" type="sibTrans" cxnId="{3837D6E8-15B8-4B24-94C4-6AE57D48E8F6}">
      <dgm:prSet/>
      <dgm:spPr/>
      <dgm:t>
        <a:bodyPr/>
        <a:lstStyle/>
        <a:p>
          <a:endParaRPr lang="en-US"/>
        </a:p>
      </dgm:t>
    </dgm:pt>
    <dgm:pt modelId="{AE492CB7-EB69-4C9E-AA15-476382FF837F}">
      <dgm:prSet/>
      <dgm:spPr/>
      <dgm:t>
        <a:bodyPr/>
        <a:lstStyle/>
        <a:p>
          <a:endParaRPr lang="en-US" dirty="0"/>
        </a:p>
      </dgm:t>
    </dgm:pt>
    <dgm:pt modelId="{E76894F0-A6AA-44B2-A5C6-46A9451309C8}" type="parTrans" cxnId="{E37CFE2F-7F99-4C47-9ADE-198879EF861C}">
      <dgm:prSet/>
      <dgm:spPr/>
      <dgm:t>
        <a:bodyPr/>
        <a:lstStyle/>
        <a:p>
          <a:endParaRPr lang="en-US"/>
        </a:p>
      </dgm:t>
    </dgm:pt>
    <dgm:pt modelId="{4B072433-0D0A-4B4D-9164-ADD81445A1A9}" type="sibTrans" cxnId="{E37CFE2F-7F99-4C47-9ADE-198879EF861C}">
      <dgm:prSet/>
      <dgm:spPr/>
      <dgm:t>
        <a:bodyPr/>
        <a:lstStyle/>
        <a:p>
          <a:endParaRPr lang="en-US"/>
        </a:p>
      </dgm:t>
    </dgm:pt>
    <dgm:pt modelId="{A5DB59B2-7BD8-469A-B987-9EA85D266669}" type="pres">
      <dgm:prSet presAssocID="{15EB2E8A-8088-4DFF-966E-F80A78A6753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03A31CD-3A82-434F-BAA8-4D82074D20A0}" type="pres">
      <dgm:prSet presAssocID="{F0FA5D6A-59C0-4784-BC13-B53C3482B412}" presName="Parent" presStyleLbl="node0" presStyleIdx="0" presStyleCnt="1" custLinFactNeighborX="-1173" custLinFactNeighborY="-114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10BE066-2046-40BA-A898-6D094D1D860E}" type="pres">
      <dgm:prSet presAssocID="{F0FA5D6A-59C0-4784-BC13-B53C3482B412}" presName="Accent1" presStyleLbl="node1" presStyleIdx="0" presStyleCnt="13"/>
      <dgm:spPr/>
    </dgm:pt>
    <dgm:pt modelId="{7508B6F8-42E3-4715-A38F-B100AA1D47ED}" type="pres">
      <dgm:prSet presAssocID="{F0FA5D6A-59C0-4784-BC13-B53C3482B412}" presName="Accent2" presStyleLbl="node1" presStyleIdx="1" presStyleCnt="13" custScaleX="400648" custScaleY="388095" custLinFactX="400000" custLinFactY="-228498" custLinFactNeighborX="438521" custLinFactNeighborY="-300000"/>
      <dgm:spPr/>
    </dgm:pt>
    <dgm:pt modelId="{5957B557-72F5-42E6-9C1F-7F8593439C37}" type="pres">
      <dgm:prSet presAssocID="{F0FA5D6A-59C0-4784-BC13-B53C3482B412}" presName="Accent3" presStyleLbl="node1" presStyleIdx="2" presStyleCnt="13" custLinFactX="100000" custLinFactY="37876" custLinFactNeighborX="145385" custLinFactNeighborY="100000"/>
      <dgm:spPr/>
    </dgm:pt>
    <dgm:pt modelId="{EABECECB-7668-4F6F-988B-7660344796E0}" type="pres">
      <dgm:prSet presAssocID="{F0FA5D6A-59C0-4784-BC13-B53C3482B412}" presName="Accent4" presStyleLbl="node1" presStyleIdx="3" presStyleCnt="13" custScaleX="370156" custScaleY="307625" custLinFactNeighborX="29003" custLinFactNeighborY="-61345"/>
      <dgm:spPr/>
    </dgm:pt>
    <dgm:pt modelId="{8A5FE5F1-28CA-4486-A800-7BBEF7BE1526}" type="pres">
      <dgm:prSet presAssocID="{F0FA5D6A-59C0-4784-BC13-B53C3482B412}" presName="Accent5" presStyleLbl="node1" presStyleIdx="4" presStyleCnt="13" custLinFactX="-1420" custLinFactNeighborX="-100000" custLinFactNeighborY="85963"/>
      <dgm:spPr/>
      <dgm:t>
        <a:bodyPr/>
        <a:lstStyle/>
        <a:p>
          <a:endParaRPr lang="en-US"/>
        </a:p>
      </dgm:t>
    </dgm:pt>
    <dgm:pt modelId="{4FE7AD88-5262-420B-B44F-962C83EBFE37}" type="pres">
      <dgm:prSet presAssocID="{F0FA5D6A-59C0-4784-BC13-B53C3482B412}" presName="Accent6" presStyleLbl="node1" presStyleIdx="5" presStyleCnt="13" custScaleX="440843" custScaleY="442818" custLinFactX="100000" custLinFactY="100000" custLinFactNeighborX="154328" custLinFactNeighborY="195031"/>
      <dgm:spPr/>
    </dgm:pt>
    <dgm:pt modelId="{1EA3DDE5-C994-4492-810D-B6B49A0168A3}" type="pres">
      <dgm:prSet presAssocID="{F8EB6B01-7758-49D6-B608-63C15F17BD33}" presName="Child1" presStyleLbl="node1" presStyleIdx="6" presStyleCnt="13" custScaleX="88058" custScaleY="85284" custLinFactNeighborX="14873" custLinFactNeighborY="-1097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D11D873-D218-469D-80E6-D41411C9BC8E}" type="pres">
      <dgm:prSet presAssocID="{F8EB6B01-7758-49D6-B608-63C15F17BD33}" presName="Accent7" presStyleCnt="0"/>
      <dgm:spPr/>
    </dgm:pt>
    <dgm:pt modelId="{7BF1318B-EBB7-4249-BC0B-6DDC3D46E2B6}" type="pres">
      <dgm:prSet presAssocID="{F8EB6B01-7758-49D6-B608-63C15F17BD33}" presName="AccentHold1" presStyleLbl="node1" presStyleIdx="7" presStyleCnt="13" custScaleX="265245" custScaleY="223470" custLinFactNeighborX="40158" custLinFactNeighborY="46823"/>
      <dgm:spPr/>
    </dgm:pt>
    <dgm:pt modelId="{9E7FE16F-7354-49E0-97D0-C3477A0093C2}" type="pres">
      <dgm:prSet presAssocID="{F8EB6B01-7758-49D6-B608-63C15F17BD33}" presName="Accent8" presStyleCnt="0"/>
      <dgm:spPr/>
    </dgm:pt>
    <dgm:pt modelId="{673A19A5-410B-447D-968B-4E67875F1845}" type="pres">
      <dgm:prSet presAssocID="{F8EB6B01-7758-49D6-B608-63C15F17BD33}" presName="AccentHold2" presStyleLbl="node1" presStyleIdx="8" presStyleCnt="13" custScaleX="216816" custScaleY="189218"/>
      <dgm:spPr/>
    </dgm:pt>
    <dgm:pt modelId="{0D046184-57D2-4406-B858-E9862869D0EA}" type="pres">
      <dgm:prSet presAssocID="{C5BFEAFF-DFFF-4CD6-9EFF-FFD41AFA0DD9}" presName="Child2" presStyleLbl="node1" presStyleIdx="9" presStyleCnt="13" custScaleX="61532" custScaleY="54474" custLinFactY="84082" custLinFactNeighborX="-3406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2E43D7-90F2-4CD0-9C37-A89BB380EB6F}" type="pres">
      <dgm:prSet presAssocID="{C5BFEAFF-DFFF-4CD6-9EFF-FFD41AFA0DD9}" presName="Accent9" presStyleCnt="0"/>
      <dgm:spPr/>
    </dgm:pt>
    <dgm:pt modelId="{C7B04855-4CF2-4E4F-A57F-70A8C93A61BE}" type="pres">
      <dgm:prSet presAssocID="{C5BFEAFF-DFFF-4CD6-9EFF-FFD41AFA0DD9}" presName="AccentHold1" presStyleLbl="node1" presStyleIdx="10" presStyleCnt="13" custScaleX="330126" custScaleY="322388" custLinFactNeighborX="61366" custLinFactNeighborY="-67751"/>
      <dgm:spPr/>
    </dgm:pt>
    <dgm:pt modelId="{F44E1938-2F49-4B96-9172-CED789CB00DF}" type="pres">
      <dgm:prSet presAssocID="{C5BFEAFF-DFFF-4CD6-9EFF-FFD41AFA0DD9}" presName="Accent10" presStyleCnt="0"/>
      <dgm:spPr/>
    </dgm:pt>
    <dgm:pt modelId="{DE4AFF1B-00BB-414F-889D-28D89088F023}" type="pres">
      <dgm:prSet presAssocID="{C5BFEAFF-DFFF-4CD6-9EFF-FFD41AFA0DD9}" presName="AccentHold2" presStyleLbl="node1" presStyleIdx="11" presStyleCnt="13" custLinFactNeighborX="66603" custLinFactNeighborY="55858"/>
      <dgm:spPr/>
    </dgm:pt>
    <dgm:pt modelId="{2D523408-A30E-4341-A0B4-E0AE22C81D1D}" type="pres">
      <dgm:prSet presAssocID="{C5BFEAFF-DFFF-4CD6-9EFF-FFD41AFA0DD9}" presName="Accent11" presStyleCnt="0"/>
      <dgm:spPr/>
    </dgm:pt>
    <dgm:pt modelId="{FC719EEF-78AE-4B1B-8792-FEA75E7221E6}" type="pres">
      <dgm:prSet presAssocID="{C5BFEAFF-DFFF-4CD6-9EFF-FFD41AFA0DD9}" presName="AccentHold3" presStyleLbl="node1" presStyleIdx="12" presStyleCnt="13" custLinFactX="63084" custLinFactY="-78456" custLinFactNeighborX="100000" custLinFactNeighborY="-100000"/>
      <dgm:spPr/>
    </dgm:pt>
  </dgm:ptLst>
  <dgm:cxnLst>
    <dgm:cxn modelId="{3837D6E8-15B8-4B24-94C4-6AE57D48E8F6}" srcId="{F0FA5D6A-59C0-4784-BC13-B53C3482B412}" destId="{C5BFEAFF-DFFF-4CD6-9EFF-FFD41AFA0DD9}" srcOrd="1" destOrd="0" parTransId="{5F7FF9B8-8060-4592-B528-7F57BAF34C50}" sibTransId="{505ECD95-A50A-4295-961D-83481DF8CB15}"/>
    <dgm:cxn modelId="{DD0C076C-4855-4C87-9B18-A365FB42FE71}" type="presOf" srcId="{15EB2E8A-8088-4DFF-966E-F80A78A67533}" destId="{A5DB59B2-7BD8-469A-B987-9EA85D266669}" srcOrd="0" destOrd="0" presId="urn:microsoft.com/office/officeart/2009/3/layout/CircleRelationship"/>
    <dgm:cxn modelId="{FBBF9432-DA1F-4F1D-BC74-1F417085EA1F}" type="presOf" srcId="{F8EB6B01-7758-49D6-B608-63C15F17BD33}" destId="{1EA3DDE5-C994-4492-810D-B6B49A0168A3}" srcOrd="0" destOrd="0" presId="urn:microsoft.com/office/officeart/2009/3/layout/CircleRelationship"/>
    <dgm:cxn modelId="{33952FDF-81BE-4932-AAAD-1E977D40C6C8}" type="presOf" srcId="{C5BFEAFF-DFFF-4CD6-9EFF-FFD41AFA0DD9}" destId="{0D046184-57D2-4406-B858-E9862869D0EA}" srcOrd="0" destOrd="0" presId="urn:microsoft.com/office/officeart/2009/3/layout/CircleRelationship"/>
    <dgm:cxn modelId="{C88DA9BC-E07E-4392-B6B4-3C12B7CF3F89}" srcId="{15EB2E8A-8088-4DFF-966E-F80A78A67533}" destId="{F0FA5D6A-59C0-4784-BC13-B53C3482B412}" srcOrd="0" destOrd="0" parTransId="{5A57E4C4-2BA8-4AD2-A369-E6C6095FD958}" sibTransId="{BCCE429A-6411-429B-92A0-97DE104012E4}"/>
    <dgm:cxn modelId="{E37CFE2F-7F99-4C47-9ADE-198879EF861C}" srcId="{15EB2E8A-8088-4DFF-966E-F80A78A67533}" destId="{AE492CB7-EB69-4C9E-AA15-476382FF837F}" srcOrd="1" destOrd="0" parTransId="{E76894F0-A6AA-44B2-A5C6-46A9451309C8}" sibTransId="{4B072433-0D0A-4B4D-9164-ADD81445A1A9}"/>
    <dgm:cxn modelId="{73B004A6-3DDA-4307-BF45-253D8CBA586A}" type="presOf" srcId="{F0FA5D6A-59C0-4784-BC13-B53C3482B412}" destId="{D03A31CD-3A82-434F-BAA8-4D82074D20A0}" srcOrd="0" destOrd="0" presId="urn:microsoft.com/office/officeart/2009/3/layout/CircleRelationship"/>
    <dgm:cxn modelId="{8A500FA7-38A5-4369-AE9D-B8D4F8ABA71B}" srcId="{F0FA5D6A-59C0-4784-BC13-B53C3482B412}" destId="{F8EB6B01-7758-49D6-B608-63C15F17BD33}" srcOrd="0" destOrd="0" parTransId="{C9DF810B-4583-4D84-A3A2-9C237CD60E43}" sibTransId="{48AC5FF0-ECA0-4D37-AD6C-DD75CF7DA93D}"/>
    <dgm:cxn modelId="{F44A13A9-8804-4BAE-8CD9-7027C7D8B883}" type="presParOf" srcId="{A5DB59B2-7BD8-469A-B987-9EA85D266669}" destId="{D03A31CD-3A82-434F-BAA8-4D82074D20A0}" srcOrd="0" destOrd="0" presId="urn:microsoft.com/office/officeart/2009/3/layout/CircleRelationship"/>
    <dgm:cxn modelId="{DBDAF161-883B-40A1-A146-E820EC083A52}" type="presParOf" srcId="{A5DB59B2-7BD8-469A-B987-9EA85D266669}" destId="{110BE066-2046-40BA-A898-6D094D1D860E}" srcOrd="1" destOrd="0" presId="urn:microsoft.com/office/officeart/2009/3/layout/CircleRelationship"/>
    <dgm:cxn modelId="{46361B9A-D888-4C31-9492-0D0A5CA548AC}" type="presParOf" srcId="{A5DB59B2-7BD8-469A-B987-9EA85D266669}" destId="{7508B6F8-42E3-4715-A38F-B100AA1D47ED}" srcOrd="2" destOrd="0" presId="urn:microsoft.com/office/officeart/2009/3/layout/CircleRelationship"/>
    <dgm:cxn modelId="{DA202981-8C6D-43B2-8E70-5BE94E7FF8BF}" type="presParOf" srcId="{A5DB59B2-7BD8-469A-B987-9EA85D266669}" destId="{5957B557-72F5-42E6-9C1F-7F8593439C37}" srcOrd="3" destOrd="0" presId="urn:microsoft.com/office/officeart/2009/3/layout/CircleRelationship"/>
    <dgm:cxn modelId="{8358FC89-12DB-4DC7-9FCD-085E3DEB4768}" type="presParOf" srcId="{A5DB59B2-7BD8-469A-B987-9EA85D266669}" destId="{EABECECB-7668-4F6F-988B-7660344796E0}" srcOrd="4" destOrd="0" presId="urn:microsoft.com/office/officeart/2009/3/layout/CircleRelationship"/>
    <dgm:cxn modelId="{607744B9-3CDB-4F84-85E2-3CB978D7FBA8}" type="presParOf" srcId="{A5DB59B2-7BD8-469A-B987-9EA85D266669}" destId="{8A5FE5F1-28CA-4486-A800-7BBEF7BE1526}" srcOrd="5" destOrd="0" presId="urn:microsoft.com/office/officeart/2009/3/layout/CircleRelationship"/>
    <dgm:cxn modelId="{B38D60B8-524D-437E-995A-AC57B1F7632E}" type="presParOf" srcId="{A5DB59B2-7BD8-469A-B987-9EA85D266669}" destId="{4FE7AD88-5262-420B-B44F-962C83EBFE37}" srcOrd="6" destOrd="0" presId="urn:microsoft.com/office/officeart/2009/3/layout/CircleRelationship"/>
    <dgm:cxn modelId="{ECD5AE98-6EAD-415E-87C2-7858173C108E}" type="presParOf" srcId="{A5DB59B2-7BD8-469A-B987-9EA85D266669}" destId="{1EA3DDE5-C994-4492-810D-B6B49A0168A3}" srcOrd="7" destOrd="0" presId="urn:microsoft.com/office/officeart/2009/3/layout/CircleRelationship"/>
    <dgm:cxn modelId="{01ADF702-2C51-40ED-82F1-DC471A83D527}" type="presParOf" srcId="{A5DB59B2-7BD8-469A-B987-9EA85D266669}" destId="{BD11D873-D218-469D-80E6-D41411C9BC8E}" srcOrd="8" destOrd="0" presId="urn:microsoft.com/office/officeart/2009/3/layout/CircleRelationship"/>
    <dgm:cxn modelId="{A97DA6AB-A456-46A7-9CAF-68114381E13B}" type="presParOf" srcId="{BD11D873-D218-469D-80E6-D41411C9BC8E}" destId="{7BF1318B-EBB7-4249-BC0B-6DDC3D46E2B6}" srcOrd="0" destOrd="0" presId="urn:microsoft.com/office/officeart/2009/3/layout/CircleRelationship"/>
    <dgm:cxn modelId="{B13B5E83-F099-41E6-B24C-AF08CA0E2FA5}" type="presParOf" srcId="{A5DB59B2-7BD8-469A-B987-9EA85D266669}" destId="{9E7FE16F-7354-49E0-97D0-C3477A0093C2}" srcOrd="9" destOrd="0" presId="urn:microsoft.com/office/officeart/2009/3/layout/CircleRelationship"/>
    <dgm:cxn modelId="{582D721A-4FD2-4A40-8260-2E1366B83BAF}" type="presParOf" srcId="{9E7FE16F-7354-49E0-97D0-C3477A0093C2}" destId="{673A19A5-410B-447D-968B-4E67875F1845}" srcOrd="0" destOrd="0" presId="urn:microsoft.com/office/officeart/2009/3/layout/CircleRelationship"/>
    <dgm:cxn modelId="{1DCF52B5-77CF-41E7-BC08-1244DA1FD430}" type="presParOf" srcId="{A5DB59B2-7BD8-469A-B987-9EA85D266669}" destId="{0D046184-57D2-4406-B858-E9862869D0EA}" srcOrd="10" destOrd="0" presId="urn:microsoft.com/office/officeart/2009/3/layout/CircleRelationship"/>
    <dgm:cxn modelId="{78C1DBC4-F1D2-4D57-8DDE-E98FB7A93074}" type="presParOf" srcId="{A5DB59B2-7BD8-469A-B987-9EA85D266669}" destId="{B42E43D7-90F2-4CD0-9C37-A89BB380EB6F}" srcOrd="11" destOrd="0" presId="urn:microsoft.com/office/officeart/2009/3/layout/CircleRelationship"/>
    <dgm:cxn modelId="{232E7B22-2821-4DC4-A1B1-3B9F21E6A15B}" type="presParOf" srcId="{B42E43D7-90F2-4CD0-9C37-A89BB380EB6F}" destId="{C7B04855-4CF2-4E4F-A57F-70A8C93A61BE}" srcOrd="0" destOrd="0" presId="urn:microsoft.com/office/officeart/2009/3/layout/CircleRelationship"/>
    <dgm:cxn modelId="{240A35F1-62EC-4288-848C-156E7480ECE5}" type="presParOf" srcId="{A5DB59B2-7BD8-469A-B987-9EA85D266669}" destId="{F44E1938-2F49-4B96-9172-CED789CB00DF}" srcOrd="12" destOrd="0" presId="urn:microsoft.com/office/officeart/2009/3/layout/CircleRelationship"/>
    <dgm:cxn modelId="{BAA1FC94-DC53-41C8-9198-32FEFF036028}" type="presParOf" srcId="{F44E1938-2F49-4B96-9172-CED789CB00DF}" destId="{DE4AFF1B-00BB-414F-889D-28D89088F023}" srcOrd="0" destOrd="0" presId="urn:microsoft.com/office/officeart/2009/3/layout/CircleRelationship"/>
    <dgm:cxn modelId="{2311191A-1CE0-48AE-B684-6762D0449391}" type="presParOf" srcId="{A5DB59B2-7BD8-469A-B987-9EA85D266669}" destId="{2D523408-A30E-4341-A0B4-E0AE22C81D1D}" srcOrd="13" destOrd="0" presId="urn:microsoft.com/office/officeart/2009/3/layout/CircleRelationship"/>
    <dgm:cxn modelId="{53964DF4-3292-4101-8C0A-867F63E08C0D}" type="presParOf" srcId="{2D523408-A30E-4341-A0B4-E0AE22C81D1D}" destId="{FC719EEF-78AE-4B1B-8792-FEA75E7221E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2">
                  <a:lumMod val="95000"/>
                </a:schemeClr>
              </a:solidFill>
            </a:rPr>
            <a:t>The Research Institute</a:t>
          </a:r>
        </a:p>
        <a:p>
          <a:pPr rtl="0"/>
          <a:r>
            <a:rPr lang="en-GB" b="1" dirty="0" smtClean="0">
              <a:solidFill>
                <a:schemeClr val="tx2">
                  <a:lumMod val="95000"/>
                </a:schemeClr>
              </a:solidFill>
            </a:rPr>
            <a:t>Directors</a:t>
          </a:r>
          <a:endParaRPr lang="en-GB" dirty="0">
            <a:solidFill>
              <a:schemeClr val="tx2">
                <a:lumMod val="95000"/>
              </a:schemeClr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rgbClr val="00180E">
            <a:alpha val="49804"/>
          </a:srgb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Research Culture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 custLinFactNeighborX="12258" custLinFactNeighborY="-1654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Research Group Meetings</a:t>
          </a:r>
          <a:endParaRPr lang="en-GB" dirty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Internships</a:t>
          </a:r>
          <a:endParaRPr lang="en-GB" b="1" dirty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Seminar Series</a:t>
          </a:r>
          <a:endParaRPr lang="en-GB" b="1" dirty="0" smtClean="0">
            <a:solidFill>
              <a:schemeClr val="tx1"/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170CCA-CE11-4166-9333-4BB3100523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068D-A474-499F-B338-0B6CE531C17B}">
      <dgm:prSet/>
      <dgm:spPr>
        <a:solidFill>
          <a:schemeClr val="accent4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endParaRPr lang="en-GB" b="1" dirty="0" smtClean="0">
            <a:solidFill>
              <a:schemeClr val="tx1"/>
            </a:solidFill>
          </a:endParaRPr>
        </a:p>
        <a:p>
          <a:pPr rtl="0"/>
          <a:r>
            <a:rPr lang="en-GB" b="1" dirty="0" smtClean="0">
              <a:solidFill>
                <a:schemeClr val="tx1"/>
              </a:solidFill>
            </a:rPr>
            <a:t>Collaborating</a:t>
          </a:r>
          <a:endParaRPr lang="en-GB" b="1" dirty="0" smtClean="0">
            <a:solidFill>
              <a:schemeClr val="tx1"/>
            </a:solidFill>
          </a:endParaRPr>
        </a:p>
        <a:p>
          <a:pPr rtl="0"/>
          <a:endParaRPr lang="en-GB" dirty="0">
            <a:solidFill>
              <a:schemeClr val="tx2">
                <a:lumMod val="95000"/>
              </a:schemeClr>
            </a:solidFill>
          </a:endParaRPr>
        </a:p>
      </dgm:t>
    </dgm:pt>
    <dgm:pt modelId="{7B71361D-F1AD-4F7D-8938-9AFC008367F6}" type="parTrans" cxnId="{C03FF3E8-1177-4089-95B2-9FB69C853984}">
      <dgm:prSet/>
      <dgm:spPr/>
      <dgm:t>
        <a:bodyPr/>
        <a:lstStyle/>
        <a:p>
          <a:endParaRPr lang="en-US"/>
        </a:p>
      </dgm:t>
    </dgm:pt>
    <dgm:pt modelId="{373186BA-D356-4613-8347-F78498BA276E}" type="sibTrans" cxnId="{C03FF3E8-1177-4089-95B2-9FB69C853984}">
      <dgm:prSet/>
      <dgm:spPr/>
      <dgm:t>
        <a:bodyPr/>
        <a:lstStyle/>
        <a:p>
          <a:endParaRPr lang="en-US"/>
        </a:p>
      </dgm:t>
    </dgm:pt>
    <dgm:pt modelId="{EA3AF874-230F-47B5-8394-859A5682C917}" type="pres">
      <dgm:prSet presAssocID="{B6170CCA-CE11-4166-9333-4BB3100523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BB7ED-0C77-4675-ACCB-225E4639A24A}" type="pres">
      <dgm:prSet presAssocID="{B608068D-A474-499F-B338-0B6CE531C17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03FF3E8-1177-4089-95B2-9FB69C853984}" srcId="{B6170CCA-CE11-4166-9333-4BB3100523B7}" destId="{B608068D-A474-499F-B338-0B6CE531C17B}" srcOrd="0" destOrd="0" parTransId="{7B71361D-F1AD-4F7D-8938-9AFC008367F6}" sibTransId="{373186BA-D356-4613-8347-F78498BA276E}"/>
    <dgm:cxn modelId="{1E531C6C-45F5-4BB0-8761-2D0390E55025}" type="presOf" srcId="{B6170CCA-CE11-4166-9333-4BB3100523B7}" destId="{EA3AF874-230F-47B5-8394-859A5682C917}" srcOrd="0" destOrd="0" presId="urn:microsoft.com/office/officeart/2005/8/layout/venn1"/>
    <dgm:cxn modelId="{75D9D0E8-7A2D-4A55-BD98-E053E7A2371A}" type="presOf" srcId="{B608068D-A474-499F-B338-0B6CE531C17B}" destId="{2D9BB7ED-0C77-4675-ACCB-225E4639A24A}" srcOrd="0" destOrd="0" presId="urn:microsoft.com/office/officeart/2005/8/layout/venn1"/>
    <dgm:cxn modelId="{B8F595FE-5150-4AEF-999E-434F2DC33E35}" type="presParOf" srcId="{EA3AF874-230F-47B5-8394-859A5682C917}" destId="{2D9BB7ED-0C77-4675-ACCB-225E4639A2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295809" y="0"/>
          <a:ext cx="1606699" cy="160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>
                  <a:lumMod val="95000"/>
                </a:schemeClr>
              </a:solidFill>
            </a:rPr>
            <a:t>Key facts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>
                  <a:lumMod val="95000"/>
                </a:schemeClr>
              </a:solidFill>
            </a:rPr>
            <a:t>About our School</a:t>
          </a:r>
          <a:endParaRPr lang="en-GB" sz="1800" kern="1200" dirty="0">
            <a:solidFill>
              <a:schemeClr val="tx2">
                <a:lumMod val="95000"/>
              </a:schemeClr>
            </a:solidFill>
          </a:endParaRPr>
        </a:p>
      </dsp:txBody>
      <dsp:txXfrm>
        <a:off x="531105" y="235296"/>
        <a:ext cx="1136107" cy="11361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Social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tx1"/>
              </a:solidFill>
            </a:rPr>
            <a:t>Training</a:t>
          </a:r>
          <a:endParaRPr lang="en-GB" sz="2300" kern="1200" dirty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Presenting – talks, posters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363563" y="0"/>
          <a:ext cx="857049" cy="8570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Key people</a:t>
          </a:r>
          <a:endParaRPr lang="en-GB" sz="1400" kern="1200" dirty="0"/>
        </a:p>
      </dsp:txBody>
      <dsp:txXfrm>
        <a:off x="489075" y="125512"/>
        <a:ext cx="606025" cy="606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0" y="0"/>
          <a:ext cx="1062150" cy="1062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PGR Support</a:t>
          </a:r>
          <a:endParaRPr lang="en-GB" sz="1600" kern="1200" dirty="0"/>
        </a:p>
      </dsp:txBody>
      <dsp:txXfrm>
        <a:off x="155548" y="155548"/>
        <a:ext cx="751054" cy="7510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6266-21D8-4D98-B981-D1A3FC8BE5A9}">
      <dsp:nvSpPr>
        <dsp:cNvPr id="0" name=""/>
        <dsp:cNvSpPr/>
      </dsp:nvSpPr>
      <dsp:spPr>
        <a:xfrm>
          <a:off x="0" y="0"/>
          <a:ext cx="3594850" cy="434975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8485B-E68D-4216-93DE-CF5BE11D3129}">
      <dsp:nvSpPr>
        <dsp:cNvPr id="0" name=""/>
        <dsp:cNvSpPr/>
      </dsp:nvSpPr>
      <dsp:spPr>
        <a:xfrm>
          <a:off x="1826647" y="437311"/>
          <a:ext cx="2336653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Leeds Doctoral Collage University Graduate Board</a:t>
          </a:r>
          <a:endParaRPr lang="en-GB" sz="1300" kern="1200" dirty="0"/>
        </a:p>
      </dsp:txBody>
      <dsp:txXfrm>
        <a:off x="1851779" y="462443"/>
        <a:ext cx="2286389" cy="464569"/>
      </dsp:txXfrm>
    </dsp:sp>
    <dsp:sp modelId="{757A0353-BC90-41D1-BB83-2025C44ACD0F}">
      <dsp:nvSpPr>
        <dsp:cNvPr id="0" name=""/>
        <dsp:cNvSpPr/>
      </dsp:nvSpPr>
      <dsp:spPr>
        <a:xfrm>
          <a:off x="1826647" y="1016499"/>
          <a:ext cx="2336653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Faculty of Environment Graduate School Committee</a:t>
          </a:r>
          <a:endParaRPr lang="en-GB" sz="1300" kern="1200" dirty="0"/>
        </a:p>
      </dsp:txBody>
      <dsp:txXfrm>
        <a:off x="1851779" y="1041631"/>
        <a:ext cx="2286389" cy="464569"/>
      </dsp:txXfrm>
    </dsp:sp>
    <dsp:sp modelId="{E621EE76-66B8-4E23-80E5-86E2104FB9D8}">
      <dsp:nvSpPr>
        <dsp:cNvPr id="0" name=""/>
        <dsp:cNvSpPr/>
      </dsp:nvSpPr>
      <dsp:spPr>
        <a:xfrm>
          <a:off x="1826647" y="1595687"/>
          <a:ext cx="2336653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School Research Committee</a:t>
          </a:r>
          <a:endParaRPr lang="en-GB" sz="1300" kern="1200" dirty="0"/>
        </a:p>
      </dsp:txBody>
      <dsp:txXfrm>
        <a:off x="1851779" y="1620819"/>
        <a:ext cx="2286389" cy="464569"/>
      </dsp:txXfrm>
    </dsp:sp>
    <dsp:sp modelId="{0A3744BB-BD71-4D87-862C-923E14B4292D}">
      <dsp:nvSpPr>
        <dsp:cNvPr id="0" name=""/>
        <dsp:cNvSpPr/>
      </dsp:nvSpPr>
      <dsp:spPr>
        <a:xfrm>
          <a:off x="1826647" y="2174874"/>
          <a:ext cx="2336653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Head of School</a:t>
          </a:r>
          <a:endParaRPr lang="en-GB" sz="1300" kern="1200" dirty="0"/>
        </a:p>
      </dsp:txBody>
      <dsp:txXfrm>
        <a:off x="1851779" y="2200006"/>
        <a:ext cx="2286389" cy="464569"/>
      </dsp:txXfrm>
    </dsp:sp>
    <dsp:sp modelId="{B72712B8-154A-4167-B403-7FC15FA3DD0B}">
      <dsp:nvSpPr>
        <dsp:cNvPr id="0" name=""/>
        <dsp:cNvSpPr/>
      </dsp:nvSpPr>
      <dsp:spPr>
        <a:xfrm>
          <a:off x="1826647" y="2754062"/>
          <a:ext cx="2336653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Director of Postgraduate Research and Deputies</a:t>
          </a:r>
          <a:endParaRPr lang="en-GB" sz="1300" kern="1200" dirty="0"/>
        </a:p>
      </dsp:txBody>
      <dsp:txXfrm>
        <a:off x="1851779" y="2779194"/>
        <a:ext cx="2286389" cy="464569"/>
      </dsp:txXfrm>
    </dsp:sp>
    <dsp:sp modelId="{DE715F8A-A152-4822-949E-316FCAE4B9BC}">
      <dsp:nvSpPr>
        <dsp:cNvPr id="0" name=""/>
        <dsp:cNvSpPr/>
      </dsp:nvSpPr>
      <dsp:spPr>
        <a:xfrm>
          <a:off x="1053583" y="3333250"/>
          <a:ext cx="3882782" cy="514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Postgraduate Researcher (</a:t>
          </a:r>
          <a:r>
            <a:rPr lang="en-GB" sz="1300" b="1" kern="1200" dirty="0" smtClean="0"/>
            <a:t>You!</a:t>
          </a:r>
          <a:r>
            <a:rPr lang="en-GB" sz="1300" kern="1200" dirty="0" smtClean="0"/>
            <a:t>)     ….      Supervisors</a:t>
          </a:r>
          <a:endParaRPr lang="en-GB" sz="1300" kern="1200" dirty="0"/>
        </a:p>
      </dsp:txBody>
      <dsp:txXfrm>
        <a:off x="1078715" y="3358382"/>
        <a:ext cx="3832518" cy="4645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6266-21D8-4D98-B981-D1A3FC8BE5A9}">
      <dsp:nvSpPr>
        <dsp:cNvPr id="0" name=""/>
        <dsp:cNvSpPr/>
      </dsp:nvSpPr>
      <dsp:spPr>
        <a:xfrm>
          <a:off x="0" y="0"/>
          <a:ext cx="3594850" cy="4349750"/>
        </a:xfrm>
        <a:prstGeom prst="triangle">
          <a:avLst/>
        </a:prstGeom>
        <a:solidFill>
          <a:srgbClr val="33660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8485B-E68D-4216-93DE-CF5BE11D3129}">
      <dsp:nvSpPr>
        <dsp:cNvPr id="0" name=""/>
        <dsp:cNvSpPr/>
      </dsp:nvSpPr>
      <dsp:spPr>
        <a:xfrm>
          <a:off x="1826647" y="437311"/>
          <a:ext cx="2336653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University Graduate Board</a:t>
          </a:r>
          <a:endParaRPr lang="en-GB" sz="1300" kern="1200" dirty="0"/>
        </a:p>
      </dsp:txBody>
      <dsp:txXfrm>
        <a:off x="1851779" y="462443"/>
        <a:ext cx="2286389" cy="464569"/>
      </dsp:txXfrm>
    </dsp:sp>
    <dsp:sp modelId="{757A0353-BC90-41D1-BB83-2025C44ACD0F}">
      <dsp:nvSpPr>
        <dsp:cNvPr id="0" name=""/>
        <dsp:cNvSpPr/>
      </dsp:nvSpPr>
      <dsp:spPr>
        <a:xfrm>
          <a:off x="1826647" y="1016499"/>
          <a:ext cx="2336653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Faculty of Environment Graduate School Committee</a:t>
          </a:r>
          <a:endParaRPr lang="en-GB" sz="1300" kern="1200" dirty="0"/>
        </a:p>
      </dsp:txBody>
      <dsp:txXfrm>
        <a:off x="1851779" y="1041631"/>
        <a:ext cx="2286389" cy="464569"/>
      </dsp:txXfrm>
    </dsp:sp>
    <dsp:sp modelId="{E621EE76-66B8-4E23-80E5-86E2104FB9D8}">
      <dsp:nvSpPr>
        <dsp:cNvPr id="0" name=""/>
        <dsp:cNvSpPr/>
      </dsp:nvSpPr>
      <dsp:spPr>
        <a:xfrm>
          <a:off x="1826647" y="1595687"/>
          <a:ext cx="2336653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School Research Committee</a:t>
          </a:r>
          <a:endParaRPr lang="en-GB" sz="1300" kern="1200" dirty="0"/>
        </a:p>
      </dsp:txBody>
      <dsp:txXfrm>
        <a:off x="1851779" y="1620819"/>
        <a:ext cx="2286389" cy="464569"/>
      </dsp:txXfrm>
    </dsp:sp>
    <dsp:sp modelId="{0A3744BB-BD71-4D87-862C-923E14B4292D}">
      <dsp:nvSpPr>
        <dsp:cNvPr id="0" name=""/>
        <dsp:cNvSpPr/>
      </dsp:nvSpPr>
      <dsp:spPr>
        <a:xfrm>
          <a:off x="1826647" y="2174874"/>
          <a:ext cx="2336653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Head of School</a:t>
          </a:r>
          <a:endParaRPr lang="en-GB" sz="1300" kern="1200" dirty="0"/>
        </a:p>
      </dsp:txBody>
      <dsp:txXfrm>
        <a:off x="1851779" y="2200006"/>
        <a:ext cx="2286389" cy="464569"/>
      </dsp:txXfrm>
    </dsp:sp>
    <dsp:sp modelId="{B72712B8-154A-4167-B403-7FC15FA3DD0B}">
      <dsp:nvSpPr>
        <dsp:cNvPr id="0" name=""/>
        <dsp:cNvSpPr/>
      </dsp:nvSpPr>
      <dsp:spPr>
        <a:xfrm>
          <a:off x="1826647" y="2754062"/>
          <a:ext cx="2336653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Postgraduate Research Tutor</a:t>
          </a:r>
          <a:endParaRPr lang="en-GB" sz="1300" kern="1200" dirty="0"/>
        </a:p>
      </dsp:txBody>
      <dsp:txXfrm>
        <a:off x="1851779" y="2779194"/>
        <a:ext cx="2286389" cy="464569"/>
      </dsp:txXfrm>
    </dsp:sp>
    <dsp:sp modelId="{DE715F8A-A152-4822-949E-316FCAE4B9BC}">
      <dsp:nvSpPr>
        <dsp:cNvPr id="0" name=""/>
        <dsp:cNvSpPr/>
      </dsp:nvSpPr>
      <dsp:spPr>
        <a:xfrm>
          <a:off x="1053583" y="3333250"/>
          <a:ext cx="3882782" cy="51483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Research Degree Student (</a:t>
          </a:r>
          <a:r>
            <a:rPr lang="en-GB" sz="1300" b="1" kern="1200" dirty="0" smtClean="0"/>
            <a:t>You!</a:t>
          </a:r>
          <a:r>
            <a:rPr lang="en-GB" sz="1300" kern="1200" dirty="0" smtClean="0"/>
            <a:t>)     ….      Supervisor/RSG</a:t>
          </a:r>
          <a:endParaRPr lang="en-GB" sz="1300" kern="1200" dirty="0"/>
        </a:p>
      </dsp:txBody>
      <dsp:txXfrm>
        <a:off x="1078715" y="3358382"/>
        <a:ext cx="3832518" cy="464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295809" y="0"/>
          <a:ext cx="1606699" cy="160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>
                  <a:lumMod val="95000"/>
                </a:schemeClr>
              </a:solidFill>
            </a:rPr>
            <a:t>Our mission</a:t>
          </a:r>
          <a:endParaRPr lang="en-GB" sz="1800" kern="1200" dirty="0">
            <a:solidFill>
              <a:schemeClr val="tx2">
                <a:lumMod val="95000"/>
              </a:schemeClr>
            </a:solidFill>
          </a:endParaRPr>
        </a:p>
      </dsp:txBody>
      <dsp:txXfrm>
        <a:off x="531105" y="235296"/>
        <a:ext cx="1136107" cy="1136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A31CD-3A82-434F-BAA8-4D82074D20A0}">
      <dsp:nvSpPr>
        <dsp:cNvPr id="0" name=""/>
        <dsp:cNvSpPr/>
      </dsp:nvSpPr>
      <dsp:spPr>
        <a:xfrm>
          <a:off x="2064145" y="-52496"/>
          <a:ext cx="4314812" cy="4314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Leeds Doctoral College</a:t>
          </a:r>
          <a:endParaRPr lang="en-US" sz="3200" kern="1200" dirty="0"/>
        </a:p>
      </dsp:txBody>
      <dsp:txXfrm>
        <a:off x="2696035" y="579380"/>
        <a:ext cx="3051032" cy="3050967"/>
      </dsp:txXfrm>
    </dsp:sp>
    <dsp:sp modelId="{110BE066-2046-40BA-A898-6D094D1D860E}">
      <dsp:nvSpPr>
        <dsp:cNvPr id="0" name=""/>
        <dsp:cNvSpPr/>
      </dsp:nvSpPr>
      <dsp:spPr>
        <a:xfrm>
          <a:off x="4576696" y="-249078"/>
          <a:ext cx="479869" cy="479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B6F8-42E3-4715-A38F-B100AA1D47ED}">
      <dsp:nvSpPr>
        <dsp:cNvPr id="0" name=""/>
        <dsp:cNvSpPr/>
      </dsp:nvSpPr>
      <dsp:spPr>
        <a:xfrm>
          <a:off x="5831653" y="1602539"/>
          <a:ext cx="1392107" cy="1349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7B557-72F5-42E6-9C1F-7F8593439C37}">
      <dsp:nvSpPr>
        <dsp:cNvPr id="0" name=""/>
        <dsp:cNvSpPr/>
      </dsp:nvSpPr>
      <dsp:spPr>
        <a:xfrm>
          <a:off x="7559844" y="2178125"/>
          <a:ext cx="347463" cy="347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ECECB-7668-4F6F-988B-7660344796E0}">
      <dsp:nvSpPr>
        <dsp:cNvPr id="0" name=""/>
        <dsp:cNvSpPr/>
      </dsp:nvSpPr>
      <dsp:spPr>
        <a:xfrm>
          <a:off x="4535507" y="3519093"/>
          <a:ext cx="1776265" cy="1476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FE5F1-28CA-4486-A800-7BBEF7BE1526}">
      <dsp:nvSpPr>
        <dsp:cNvPr id="0" name=""/>
        <dsp:cNvSpPr/>
      </dsp:nvSpPr>
      <dsp:spPr>
        <a:xfrm>
          <a:off x="3186721" y="731887"/>
          <a:ext cx="347463" cy="347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7AD88-5262-420B-B44F-962C83EBFE37}">
      <dsp:nvSpPr>
        <dsp:cNvPr id="0" name=""/>
        <dsp:cNvSpPr/>
      </dsp:nvSpPr>
      <dsp:spPr>
        <a:xfrm>
          <a:off x="2735310" y="2852374"/>
          <a:ext cx="1531770" cy="1540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DDE5-C994-4492-810D-B6B49A0168A3}">
      <dsp:nvSpPr>
        <dsp:cNvPr id="0" name=""/>
        <dsp:cNvSpPr/>
      </dsp:nvSpPr>
      <dsp:spPr>
        <a:xfrm>
          <a:off x="1132269" y="662807"/>
          <a:ext cx="1544688" cy="1495549"/>
        </a:xfrm>
        <a:prstGeom prst="ellipse">
          <a:avLst/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Faculty of Environment</a:t>
          </a:r>
          <a:endParaRPr lang="en-US" sz="1200" b="1" kern="1200" dirty="0"/>
        </a:p>
      </dsp:txBody>
      <dsp:txXfrm>
        <a:off x="1358483" y="881825"/>
        <a:ext cx="1092260" cy="1057513"/>
      </dsp:txXfrm>
    </dsp:sp>
    <dsp:sp modelId="{7BF1318B-EBB7-4249-BC0B-6DDC3D46E2B6}">
      <dsp:nvSpPr>
        <dsp:cNvPr id="0" name=""/>
        <dsp:cNvSpPr/>
      </dsp:nvSpPr>
      <dsp:spPr>
        <a:xfrm>
          <a:off x="3887435" y="376474"/>
          <a:ext cx="1272829" cy="1072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A19A5-410B-447D-968B-4E67875F1845}">
      <dsp:nvSpPr>
        <dsp:cNvPr id="0" name=""/>
        <dsp:cNvSpPr/>
      </dsp:nvSpPr>
      <dsp:spPr>
        <a:xfrm>
          <a:off x="424469" y="2607043"/>
          <a:ext cx="1880783" cy="1641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6184-57D2-4406-B858-E9862869D0EA}">
      <dsp:nvSpPr>
        <dsp:cNvPr id="0" name=""/>
        <dsp:cNvSpPr/>
      </dsp:nvSpPr>
      <dsp:spPr>
        <a:xfrm>
          <a:off x="6611650" y="3528386"/>
          <a:ext cx="1079376" cy="955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Faculty of Biological Sciences (FBS)</a:t>
          </a:r>
          <a:endParaRPr lang="en-US" sz="1100" kern="1200" dirty="0"/>
        </a:p>
      </dsp:txBody>
      <dsp:txXfrm>
        <a:off x="6769721" y="3668281"/>
        <a:ext cx="763234" cy="675471"/>
      </dsp:txXfrm>
    </dsp:sp>
    <dsp:sp modelId="{C7B04855-4CF2-4E4F-A57F-70A8C93A61BE}">
      <dsp:nvSpPr>
        <dsp:cNvPr id="0" name=""/>
        <dsp:cNvSpPr/>
      </dsp:nvSpPr>
      <dsp:spPr>
        <a:xfrm>
          <a:off x="5831652" y="253185"/>
          <a:ext cx="1584173" cy="1547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FF1B-00BB-414F-889D-28D89088F023}">
      <dsp:nvSpPr>
        <dsp:cNvPr id="0" name=""/>
        <dsp:cNvSpPr/>
      </dsp:nvSpPr>
      <dsp:spPr>
        <a:xfrm>
          <a:off x="832745" y="4220598"/>
          <a:ext cx="347463" cy="347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19EEF-78AE-4B1B-8792-FEA75E7221E6}">
      <dsp:nvSpPr>
        <dsp:cNvPr id="0" name=""/>
        <dsp:cNvSpPr/>
      </dsp:nvSpPr>
      <dsp:spPr>
        <a:xfrm>
          <a:off x="4632991" y="2910674"/>
          <a:ext cx="347463" cy="347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2">
                  <a:lumMod val="95000"/>
                </a:schemeClr>
              </a:solidFill>
            </a:rPr>
            <a:t>The Research Institute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2">
                  <a:lumMod val="95000"/>
                </a:schemeClr>
              </a:solidFill>
            </a:rPr>
            <a:t>Directors</a:t>
          </a:r>
          <a:endParaRPr lang="en-GB" sz="1900" kern="1200" dirty="0">
            <a:solidFill>
              <a:schemeClr val="tx2">
                <a:lumMod val="95000"/>
              </a:schemeClr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789704" y="0"/>
          <a:ext cx="2608173" cy="2608173"/>
        </a:xfrm>
        <a:prstGeom prst="ellipse">
          <a:avLst/>
        </a:prstGeom>
        <a:solidFill>
          <a:srgbClr val="00180E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Research Culture</a:t>
          </a:r>
          <a:endParaRPr lang="en-GB" sz="3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71662" y="381958"/>
        <a:ext cx="1844257" cy="1844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Research Group Meetings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Internships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147904" y="0"/>
          <a:ext cx="1606699" cy="1606699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Seminar Series</a:t>
          </a:r>
          <a:endParaRPr lang="en-GB" sz="2200" b="1" kern="1200" dirty="0" smtClean="0">
            <a:solidFill>
              <a:schemeClr val="tx1"/>
            </a:solidFill>
          </a:endParaRPr>
        </a:p>
      </dsp:txBody>
      <dsp:txXfrm>
        <a:off x="383200" y="235296"/>
        <a:ext cx="1136107" cy="1136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B7ED-0C77-4675-ACCB-225E4639A24A}">
      <dsp:nvSpPr>
        <dsp:cNvPr id="0" name=""/>
        <dsp:cNvSpPr/>
      </dsp:nvSpPr>
      <dsp:spPr>
        <a:xfrm>
          <a:off x="213021" y="0"/>
          <a:ext cx="1836505" cy="1836505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 smtClean="0">
            <a:solidFill>
              <a:schemeClr val="tx1"/>
            </a:solidFill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Collaborating</a:t>
          </a:r>
          <a:endParaRPr lang="en-GB" sz="1500" b="1" kern="1200" dirty="0" smtClean="0">
            <a:solidFill>
              <a:schemeClr val="tx1"/>
            </a:solidFill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chemeClr val="tx2">
                <a:lumMod val="95000"/>
              </a:schemeClr>
            </a:solidFill>
          </a:endParaRPr>
        </a:p>
      </dsp:txBody>
      <dsp:txXfrm>
        <a:off x="481971" y="268950"/>
        <a:ext cx="1298605" cy="129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C82A72A-D809-4841-AA1F-9F600D3E8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7"/>
            <a:ext cx="7941310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2F6AF4F-CEE8-4354-98A8-D9D2A8857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388DF-8529-4746-AF8C-666D2930EC1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E4768-2019-450B-A88D-38D5AC0CBF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4FDD-C1E7-49EC-A462-21B4F02B21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5A47C-4318-4381-9601-30F3E99361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AFA164-DE20-4183-A948-E1E62F0AFB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FDA112-021C-465D-ADE5-1AEF0F3A23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2E42-B17D-4CFE-985F-E14BD47576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B999C-4436-4269-91C4-D052CFDD42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18B8-4AAA-4EF3-AF11-46E2543A22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894ED-F03F-4B34-8015-1291D9ED2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52D4-5337-4410-A459-D5E0E4A785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618F-0009-432A-9BA7-4448303B9C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7A93-CA2C-410E-BF80-3127D4C5B4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D597-4B0E-4149-9C80-F4B7044311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6147" name="Picture 3" descr="LeedsUni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School of Earth and Environment</a:t>
            </a:r>
            <a:br>
              <a:rPr lang="en-GB" smtClean="0"/>
            </a:br>
            <a:r>
              <a:rPr lang="en-GB" smtClean="0"/>
              <a:t>Faculty of Environment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</a:defRPr>
            </a:lvl1pPr>
          </a:lstStyle>
          <a:p>
            <a:fld id="{93031F5E-C960-4208-A333-47F3EE1766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3.xml"/><Relationship Id="rId5" Type="http://schemas.openxmlformats.org/officeDocument/2006/relationships/image" Target="../media/image17.jpg"/><Relationship Id="rId10" Type="http://schemas.microsoft.com/office/2007/relationships/diagramDrawing" Target="../diagrams/drawing13.xml"/><Relationship Id="rId4" Type="http://schemas.openxmlformats.org/officeDocument/2006/relationships/image" Target="../media/image16.jpg"/><Relationship Id="rId9" Type="http://schemas.openxmlformats.org/officeDocument/2006/relationships/diagramColors" Target="../diagrams/colors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diagramDrawing" Target="../diagrams/drawing14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diagramQuickStyle" Target="../diagrams/quickStyle14.xml"/><Relationship Id="rId5" Type="http://schemas.openxmlformats.org/officeDocument/2006/relationships/image" Target="../media/image20.jpeg"/><Relationship Id="rId10" Type="http://schemas.openxmlformats.org/officeDocument/2006/relationships/diagramLayout" Target="../diagrams/layout14.xml"/><Relationship Id="rId4" Type="http://schemas.openxmlformats.org/officeDocument/2006/relationships/image" Target="../media/image19.jpeg"/><Relationship Id="rId9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15125403-research.php?st=424f092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17522821-four-businesspeople-at-boardroom-table.php?st=48c451e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mymedia.leeds.ac.uk/Mediasite/Play/d22cf3e27faf4912a31f14efeb4cb45c1d" TargetMode="External"/><Relationship Id="rId7" Type="http://schemas.openxmlformats.org/officeDocument/2006/relationships/image" Target="../media/image43.gif"/><Relationship Id="rId2" Type="http://schemas.openxmlformats.org/officeDocument/2006/relationships/hyperlink" Target="https://mymedia.leeds.ac.uk/Mediasite/Play/3e62f90bf67045548b100b3fede0cb1b1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ymedia.leeds.ac.uk/Mediasite/Play/8b72910ca91a4e6fa52f75ab8d112fb11d" TargetMode="External"/><Relationship Id="rId5" Type="http://schemas.openxmlformats.org/officeDocument/2006/relationships/hyperlink" Target="https://mymedia.leeds.ac.uk/Mediasite/Play/1bce389c46d446ec9a2a40bc0dda7efe1d" TargetMode="External"/><Relationship Id="rId4" Type="http://schemas.openxmlformats.org/officeDocument/2006/relationships/hyperlink" Target="https://mymedia.leeds.ac.uk/Mediasite/Play/e9b67886a17d4a42b1e480ecc97733e01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rva.leeds.ac.uk/webapps/blackboard/content/listContentEditable.jsp?content_id=_6050680_1&amp;course_id=_474527_1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hyperlink" Target="mailto:Username@leeds.ac.uk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brainyquote.com/quotes/authors/i/isaac_asimov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0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9.png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16832"/>
            <a:ext cx="4138613" cy="434975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GB" b="1" dirty="0"/>
          </a:p>
          <a:p>
            <a:pPr algn="ctr"/>
            <a:r>
              <a:rPr lang="en-GB" sz="6200" b="1" dirty="0" smtClean="0">
                <a:solidFill>
                  <a:srgbClr val="3333CC"/>
                </a:solidFill>
                <a:latin typeface="Brush Script MT" pitchFamily="66" charset="0"/>
              </a:rPr>
              <a:t>Welcome!</a:t>
            </a:r>
          </a:p>
          <a:p>
            <a:pPr algn="ctr"/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Induction Meeting</a:t>
            </a:r>
          </a:p>
          <a:p>
            <a:pPr algn="ctr"/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en-GB" sz="2800" b="1" dirty="0">
                <a:latin typeface="Calibri" pitchFamily="34" charset="0"/>
              </a:rPr>
              <a:t>Postgraduate Research </a:t>
            </a:r>
            <a:r>
              <a:rPr lang="en-GB" sz="2800" b="1" dirty="0" smtClean="0">
                <a:latin typeface="Calibri" pitchFamily="34" charset="0"/>
              </a:rPr>
              <a:t>(PGR) Degree Study:</a:t>
            </a:r>
            <a:endParaRPr lang="en-GB" b="1" dirty="0">
              <a:latin typeface="Calibri" pitchFamily="34" charset="0"/>
            </a:endParaRPr>
          </a:p>
          <a:p>
            <a:pPr algn="ctr"/>
            <a:r>
              <a:rPr lang="en-GB" sz="3000" dirty="0">
                <a:latin typeface="Calibri" pitchFamily="34" charset="0"/>
              </a:rPr>
              <a:t>PhD</a:t>
            </a:r>
          </a:p>
          <a:p>
            <a:pPr algn="ctr"/>
            <a:r>
              <a:rPr lang="en-GB" sz="3000" dirty="0">
                <a:latin typeface="Calibri" pitchFamily="34" charset="0"/>
              </a:rPr>
              <a:t>MPhil</a:t>
            </a:r>
          </a:p>
          <a:p>
            <a:pPr algn="ctr"/>
            <a:r>
              <a:rPr lang="en-GB" sz="3000" dirty="0">
                <a:latin typeface="Calibri" pitchFamily="34" charset="0"/>
              </a:rPr>
              <a:t>MSc by Research</a:t>
            </a:r>
          </a:p>
          <a:p>
            <a:pPr algn="ctr"/>
            <a:endParaRPr lang="en-GB" sz="1600" dirty="0">
              <a:latin typeface="Calibri" pitchFamily="34" charset="0"/>
            </a:endParaRPr>
          </a:p>
          <a:p>
            <a:pPr algn="ctr"/>
            <a:r>
              <a:rPr lang="en-GB" sz="2000" dirty="0">
                <a:latin typeface="Calibri" pitchFamily="34" charset="0"/>
              </a:rPr>
              <a:t>October </a:t>
            </a:r>
            <a:r>
              <a:rPr lang="en-GB" sz="2000" dirty="0" smtClean="0">
                <a:latin typeface="Calibri" pitchFamily="34" charset="0"/>
              </a:rPr>
              <a:t>2018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9220" name="Picture 4" descr="WI2A76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2780928"/>
            <a:ext cx="3635397" cy="24241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752904" cy="519271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24" y="1525655"/>
            <a:ext cx="503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ESSI (Earth Surface 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Rob Newton</a:t>
            </a:r>
            <a:endParaRPr lang="en-GB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545293508"/>
              </p:ext>
            </p:extLst>
          </p:nvPr>
        </p:nvGraphicFramePr>
        <p:xfrm>
          <a:off x="0" y="1737865"/>
          <a:ext cx="3548162" cy="260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9605937"/>
              </p:ext>
            </p:extLst>
          </p:nvPr>
        </p:nvGraphicFramePr>
        <p:xfrm>
          <a:off x="4067944" y="1737865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229986166"/>
              </p:ext>
            </p:extLst>
          </p:nvPr>
        </p:nvGraphicFramePr>
        <p:xfrm>
          <a:off x="3271327" y="3535669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341043411"/>
              </p:ext>
            </p:extLst>
          </p:nvPr>
        </p:nvGraphicFramePr>
        <p:xfrm>
          <a:off x="5693618" y="2770901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607150387"/>
              </p:ext>
            </p:extLst>
          </p:nvPr>
        </p:nvGraphicFramePr>
        <p:xfrm>
          <a:off x="611560" y="4670359"/>
          <a:ext cx="2262549" cy="18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394574082"/>
              </p:ext>
            </p:extLst>
          </p:nvPr>
        </p:nvGraphicFramePr>
        <p:xfrm>
          <a:off x="4281145" y="5033452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810777510"/>
              </p:ext>
            </p:extLst>
          </p:nvPr>
        </p:nvGraphicFramePr>
        <p:xfrm>
          <a:off x="6782171" y="4737494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743191235"/>
              </p:ext>
            </p:extLst>
          </p:nvPr>
        </p:nvGraphicFramePr>
        <p:xfrm>
          <a:off x="7154058" y="1553302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39367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6" name="Oval 5"/>
          <p:cNvSpPr/>
          <p:nvPr/>
        </p:nvSpPr>
        <p:spPr>
          <a:xfrm>
            <a:off x="910018" y="2204864"/>
            <a:ext cx="403244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ln>
                  <a:solidFill>
                    <a:schemeClr val="tx2">
                      <a:lumMod val="95000"/>
                    </a:schemeClr>
                  </a:solidFill>
                </a:ln>
              </a:rPr>
              <a:t>Professor</a:t>
            </a:r>
          </a:p>
          <a:p>
            <a:pPr algn="r"/>
            <a:r>
              <a:rPr lang="en-GB" sz="1800" dirty="0" smtClean="0">
                <a:ln>
                  <a:solidFill>
                    <a:schemeClr val="tx2">
                      <a:lumMod val="95000"/>
                    </a:schemeClr>
                  </a:solidFill>
                </a:ln>
              </a:rPr>
              <a:t>Simon Bottrell</a:t>
            </a:r>
          </a:p>
          <a:p>
            <a:pPr algn="r"/>
            <a:r>
              <a:rPr lang="en-GB" sz="1600" dirty="0" smtClean="0">
                <a:ln>
                  <a:solidFill>
                    <a:schemeClr val="tx2">
                      <a:lumMod val="95000"/>
                    </a:schemeClr>
                  </a:solidFill>
                </a:ln>
              </a:rPr>
              <a:t>Head of School</a:t>
            </a:r>
            <a:endParaRPr lang="en-GB" dirty="0">
              <a:ln>
                <a:solidFill>
                  <a:schemeClr val="tx2">
                    <a:lumMod val="95000"/>
                  </a:schemeClr>
                </a:solidFill>
              </a:ln>
            </a:endParaRPr>
          </a:p>
        </p:txBody>
      </p:sp>
      <p:pic>
        <p:nvPicPr>
          <p:cNvPr id="10" name="Picture 4" descr="Simon Bottr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2638432"/>
            <a:ext cx="1365681" cy="136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162230" y="3861048"/>
            <a:ext cx="3888432" cy="2608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800" dirty="0" smtClean="0">
                <a:ln>
                  <a:solidFill>
                    <a:schemeClr val="tx2">
                      <a:lumMod val="95000"/>
                    </a:schemeClr>
                  </a:solidFill>
                </a:ln>
              </a:rPr>
              <a:t>Dr Jared West</a:t>
            </a:r>
          </a:p>
          <a:p>
            <a:pPr algn="r"/>
            <a:r>
              <a:rPr lang="en-GB" sz="1800" dirty="0" smtClean="0">
                <a:ln>
                  <a:solidFill>
                    <a:schemeClr val="tx2">
                      <a:lumMod val="95000"/>
                    </a:schemeClr>
                  </a:solidFill>
                </a:ln>
              </a:rPr>
              <a:t>Deputy Head</a:t>
            </a:r>
            <a:endParaRPr lang="en-GB" sz="1800" dirty="0">
              <a:ln>
                <a:solidFill>
                  <a:schemeClr val="tx2">
                    <a:lumMod val="95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76" y="4362034"/>
            <a:ext cx="1001306" cy="147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568632" y="4264424"/>
            <a:ext cx="403244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 smtClean="0"/>
              <a:t>Dr Jim McQuaid</a:t>
            </a:r>
          </a:p>
          <a:p>
            <a:r>
              <a:rPr lang="en-GB" sz="1800" b="1" dirty="0" smtClean="0"/>
              <a:t>Deputy Head</a:t>
            </a:r>
            <a:endParaRPr lang="en-GB" sz="1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19" y="4838001"/>
            <a:ext cx="902063" cy="133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99992" y="1452617"/>
            <a:ext cx="4176464" cy="255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2">
                  <a:lumMod val="9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2">
                  <a:lumMod val="95000"/>
                </a:schemeClr>
              </a:solidFill>
            </a:endParaRPr>
          </a:p>
          <a:p>
            <a:pPr algn="ctr"/>
            <a:endParaRPr lang="en-GB" sz="1600" dirty="0" smtClean="0">
              <a:solidFill>
                <a:schemeClr val="tx2">
                  <a:lumMod val="9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2">
                  <a:lumMod val="95000"/>
                </a:schemeClr>
              </a:solidFill>
            </a:endParaRPr>
          </a:p>
          <a:p>
            <a:pPr algn="ctr"/>
            <a:endParaRPr lang="en-GB" sz="1600" dirty="0" smtClean="0">
              <a:solidFill>
                <a:schemeClr val="tx2">
                  <a:lumMod val="95000"/>
                </a:schemeClr>
              </a:solidFill>
            </a:endParaRPr>
          </a:p>
          <a:p>
            <a:pPr algn="ctr"/>
            <a:r>
              <a:rPr lang="en-GB" sz="1600" dirty="0" smtClean="0">
                <a:solidFill>
                  <a:schemeClr val="tx2">
                    <a:lumMod val="95000"/>
                  </a:schemeClr>
                </a:solidFill>
              </a:rPr>
              <a:t>Professor Pippa Chapman</a:t>
            </a:r>
          </a:p>
          <a:p>
            <a:pPr algn="ctr"/>
            <a:r>
              <a:rPr lang="en-GB" sz="1600" dirty="0" smtClean="0">
                <a:solidFill>
                  <a:schemeClr val="tx2">
                    <a:lumMod val="95000"/>
                  </a:schemeClr>
                </a:solidFill>
              </a:rPr>
              <a:t>Head of Graduate School</a:t>
            </a:r>
            <a:endParaRPr lang="en-GB" sz="1600" dirty="0">
              <a:solidFill>
                <a:schemeClr val="tx2">
                  <a:lumMod val="9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09" y="1683873"/>
            <a:ext cx="1758429" cy="133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352263"/>
              </p:ext>
            </p:extLst>
          </p:nvPr>
        </p:nvGraphicFramePr>
        <p:xfrm>
          <a:off x="251521" y="1563839"/>
          <a:ext cx="1584175" cy="8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65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8" y="1370338"/>
            <a:ext cx="4810125" cy="5227638"/>
          </a:xfrm>
        </p:spPr>
        <p:txBody>
          <a:bodyPr/>
          <a:lstStyle/>
          <a:p>
            <a:pPr marL="0" indent="0" algn="ctr" eaLnBrk="1" hangingPunct="1"/>
            <a:endParaRPr lang="en-US" altLang="en-US" sz="1000" b="1" dirty="0" smtClean="0"/>
          </a:p>
          <a:p>
            <a:pPr marL="0" indent="0" algn="ctr" eaLnBrk="1" hangingPunct="1"/>
            <a:endParaRPr lang="en-US" altLang="en-US" sz="1000" b="1" dirty="0"/>
          </a:p>
          <a:p>
            <a:pPr marL="0" indent="0" algn="ctr" eaLnBrk="1" hangingPunct="1"/>
            <a:endParaRPr lang="en-US" altLang="en-US" sz="1000" b="1" dirty="0" smtClean="0"/>
          </a:p>
          <a:p>
            <a:pPr marL="0" indent="0" algn="ctr" eaLnBrk="1" hangingPunct="1"/>
            <a:r>
              <a:rPr lang="en-US" altLang="en-US" sz="2000" dirty="0" smtClean="0"/>
              <a:t>Drop-ins every Wednesday:</a:t>
            </a:r>
          </a:p>
          <a:p>
            <a:pPr marL="0" indent="0" algn="ctr" eaLnBrk="1" hangingPunct="1"/>
            <a:r>
              <a:rPr lang="en-US" altLang="en-US" sz="2000" b="1" dirty="0" smtClean="0"/>
              <a:t>Ian Burke</a:t>
            </a:r>
            <a:r>
              <a:rPr lang="en-US" altLang="en-US" sz="2000" dirty="0" smtClean="0"/>
              <a:t>: 9-10am</a:t>
            </a:r>
          </a:p>
          <a:p>
            <a:pPr marL="0" indent="0" algn="ctr" eaLnBrk="1" hangingPunct="1"/>
            <a:r>
              <a:rPr lang="en-US" altLang="en-US" sz="2000" b="1" dirty="0" smtClean="0"/>
              <a:t>Phil Livermore</a:t>
            </a:r>
            <a:r>
              <a:rPr lang="en-US" altLang="en-US" sz="2000" dirty="0" smtClean="0"/>
              <a:t>: 11-12noon </a:t>
            </a:r>
          </a:p>
          <a:p>
            <a:pPr marL="0" indent="0" algn="ctr" eaLnBrk="1" hangingPunct="1"/>
            <a:r>
              <a:rPr lang="en-US" altLang="en-US" sz="2000" b="1" dirty="0" smtClean="0"/>
              <a:t>Fiona Gill</a:t>
            </a:r>
            <a:r>
              <a:rPr lang="en-US" altLang="en-US" sz="2000" dirty="0" smtClean="0"/>
              <a:t>: </a:t>
            </a:r>
            <a:r>
              <a:rPr lang="en-US" altLang="en-US" sz="2000" i="1" dirty="0" smtClean="0"/>
              <a:t>maternity leave until Feb 2019</a:t>
            </a:r>
          </a:p>
          <a:p>
            <a:pPr marL="0" indent="0" algn="ctr" eaLnBrk="1" hangingPunct="1">
              <a:spcAft>
                <a:spcPct val="0"/>
              </a:spcAft>
            </a:pPr>
            <a:r>
              <a:rPr lang="en-US" altLang="en-US" sz="1400" dirty="0" smtClean="0">
                <a:solidFill>
                  <a:srgbClr val="0070C0"/>
                </a:solidFill>
              </a:rPr>
              <a:t>No appointment needed.</a:t>
            </a:r>
          </a:p>
          <a:p>
            <a:pPr marL="0" indent="0" algn="ctr" eaLnBrk="1" hangingPunct="1">
              <a:spcAft>
                <a:spcPct val="0"/>
              </a:spcAft>
            </a:pPr>
            <a:r>
              <a:rPr lang="en-US" altLang="en-US" sz="1400" dirty="0" smtClean="0">
                <a:solidFill>
                  <a:srgbClr val="0070C0"/>
                </a:solidFill>
              </a:rPr>
              <a:t>Just go along to the office during the allocated time.</a:t>
            </a:r>
          </a:p>
          <a:p>
            <a:pPr marL="0" indent="0" algn="ctr" eaLnBrk="1" hangingPunct="1">
              <a:spcAft>
                <a:spcPct val="0"/>
              </a:spcAft>
            </a:pPr>
            <a:endParaRPr lang="en-US" altLang="en-US" sz="800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FF0000"/>
                </a:solidFill>
              </a:rPr>
              <a:t>PGRs can meet the PGRD or Deputies at any</a:t>
            </a:r>
          </a:p>
          <a:p>
            <a:pPr marL="0" indent="0" algn="ctr" eaLnBrk="1" hangingPunct="1"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FF0000"/>
                </a:solidFill>
              </a:rPr>
              <a:t>other time by making an appointment. </a:t>
            </a:r>
          </a:p>
          <a:p>
            <a:pPr marL="0" indent="0" algn="ctr" eaLnBrk="1" hangingPunct="1">
              <a:spcAft>
                <a:spcPts val="0"/>
              </a:spcAft>
            </a:pPr>
            <a:r>
              <a:rPr lang="en-US" altLang="en-US" sz="2000" b="1" dirty="0" smtClean="0"/>
              <a:t>Milena Buchs: </a:t>
            </a:r>
            <a:r>
              <a:rPr lang="en-US" altLang="en-US" sz="2000" dirty="0" smtClean="0"/>
              <a:t>please arrange meeting</a:t>
            </a:r>
          </a:p>
          <a:p>
            <a:pPr marL="0" indent="0" algn="ctr" eaLnBrk="1" hangingPunct="1">
              <a:spcAft>
                <a:spcPts val="0"/>
              </a:spcAft>
            </a:pPr>
            <a:r>
              <a:rPr lang="en-US" altLang="en-US" sz="2000" dirty="0" smtClean="0"/>
              <a:t>by email directly</a:t>
            </a:r>
          </a:p>
          <a:p>
            <a:pPr marL="0" indent="0" algn="ctr" eaLnBrk="1" hangingPunct="1"/>
            <a:r>
              <a:rPr lang="en-US" altLang="en-US" sz="2000" b="1" dirty="0" smtClean="0"/>
              <a:t>Michelle Lesnianski</a:t>
            </a:r>
            <a:r>
              <a:rPr lang="en-US" altLang="en-US" sz="2000" dirty="0" smtClean="0"/>
              <a:t>: call by the Environment Graduate School Office at any time</a:t>
            </a:r>
          </a:p>
        </p:txBody>
      </p: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74613" y="74613"/>
            <a:ext cx="8991600" cy="1258887"/>
            <a:chOff x="48" y="48"/>
            <a:chExt cx="5664" cy="793"/>
          </a:xfrm>
        </p:grpSpPr>
        <p:sp>
          <p:nvSpPr>
            <p:cNvPr id="5135" name="Rectangle 11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Aft>
                  <a:spcPct val="4000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0"/>
                </a:spcAft>
              </a:pPr>
              <a:endParaRPr lang="en-US" altLang="en-US">
                <a:solidFill>
                  <a:srgbClr val="8D010F"/>
                </a:solidFill>
                <a:latin typeface="Times" panose="02020603050405020304" pitchFamily="18" charset="0"/>
              </a:endParaRPr>
            </a:p>
          </p:txBody>
        </p:sp>
        <p:pic>
          <p:nvPicPr>
            <p:cNvPr id="5136" name="Picture 12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Text Box 13"/>
          <p:cNvSpPr txBox="1">
            <a:spLocks noChangeArrowheads="1"/>
          </p:cNvSpPr>
          <p:nvPr/>
        </p:nvSpPr>
        <p:spPr bwMode="ltGray">
          <a:xfrm>
            <a:off x="355600" y="420688"/>
            <a:ext cx="5332413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</a:rPr>
              <a:t>School of Earth and Environment</a:t>
            </a:r>
          </a:p>
          <a:p>
            <a:pPr>
              <a:spcAft>
                <a:spcPct val="0"/>
              </a:spcAft>
            </a:pPr>
            <a:r>
              <a:rPr lang="en-US" altLang="en-US" sz="1400">
                <a:solidFill>
                  <a:schemeClr val="bg1"/>
                </a:solidFill>
              </a:rPr>
              <a:t>FACULTY OF ENVIRONMENT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940425" y="1585913"/>
            <a:ext cx="3125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400" b="1"/>
              <a:t>Dr Ian Burke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200"/>
              <a:t>Director of Postgraduate Research Studies        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Room 9.150 (South Wing)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i.t.burke@leeds.ac.uk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6188075" y="3554413"/>
            <a:ext cx="2690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400" b="1"/>
              <a:t>Dr Fiona Gill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Deputy Director (well-being)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Room 10.17e (South Wing)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f.gill@leeds.ac.uk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4987925" y="2613025"/>
            <a:ext cx="2809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400" b="1"/>
              <a:t>Dr Milena Buchs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Deputy Director (SRI)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Room 11.114 (North Wing)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sz="1400"/>
              <a:t>M.M.Buchs@leeds.ac.uk</a:t>
            </a:r>
          </a:p>
        </p:txBody>
      </p:sp>
      <p:pic>
        <p:nvPicPr>
          <p:cNvPr id="51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511300"/>
            <a:ext cx="752475" cy="1106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6200775" y="5629275"/>
            <a:ext cx="2763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b="1"/>
              <a:t>Michelle Lesnianski</a:t>
            </a:r>
          </a:p>
          <a:p>
            <a:r>
              <a:rPr lang="en-GB" altLang="en-US" sz="1400"/>
              <a:t>Environment Graduate School</a:t>
            </a:r>
          </a:p>
          <a:p>
            <a:r>
              <a:rPr lang="en-GB" altLang="en-US" sz="1400"/>
              <a:t>Room 9.27 (Priestley)</a:t>
            </a:r>
          </a:p>
          <a:p>
            <a:r>
              <a:rPr lang="en-GB" altLang="en-US" sz="1400"/>
              <a:t>apply-phd@leeds.ac.uk</a:t>
            </a:r>
          </a:p>
        </p:txBody>
      </p:sp>
      <p:pic>
        <p:nvPicPr>
          <p:cNvPr id="513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5697538"/>
            <a:ext cx="1117600" cy="88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671888"/>
            <a:ext cx="1041400" cy="78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508500"/>
            <a:ext cx="731838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2"/>
          <p:cNvSpPr txBox="1">
            <a:spLocks noChangeArrowheads="1"/>
          </p:cNvSpPr>
          <p:nvPr/>
        </p:nvSpPr>
        <p:spPr bwMode="auto">
          <a:xfrm>
            <a:off x="4884738" y="4537075"/>
            <a:ext cx="3154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/>
              <a:t>Dr Phil Livermore</a:t>
            </a:r>
          </a:p>
          <a:p>
            <a:pPr eaLnBrk="1" hangingPunct="1"/>
            <a:r>
              <a:rPr lang="en-GB" altLang="en-US" sz="1400"/>
              <a:t>Deputy Director </a:t>
            </a:r>
            <a:r>
              <a:rPr lang="en-GB" altLang="en-US" sz="1200"/>
              <a:t>(modelling/computing)</a:t>
            </a:r>
          </a:p>
          <a:p>
            <a:pPr eaLnBrk="1" hangingPunct="1"/>
            <a:r>
              <a:rPr lang="en-GB" altLang="en-US" sz="1400"/>
              <a:t>Room 8.137 (South Wing)</a:t>
            </a:r>
          </a:p>
          <a:p>
            <a:pPr eaLnBrk="1" hangingPunct="1"/>
            <a:r>
              <a:rPr lang="en-GB" altLang="en-US" sz="1400"/>
              <a:t>p.w.livermore@leeds.ac.uk</a:t>
            </a:r>
          </a:p>
        </p:txBody>
      </p:sp>
      <p:pic>
        <p:nvPicPr>
          <p:cNvPr id="513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568575"/>
            <a:ext cx="690563" cy="101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05090157"/>
              </p:ext>
            </p:extLst>
          </p:nvPr>
        </p:nvGraphicFramePr>
        <p:xfrm>
          <a:off x="-1142" y="1342062"/>
          <a:ext cx="1433364" cy="106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330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3760158"/>
              </p:ext>
            </p:extLst>
          </p:nvPr>
        </p:nvGraphicFramePr>
        <p:xfrm>
          <a:off x="251520" y="2276872"/>
          <a:ext cx="824865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70080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…management structure</a:t>
            </a:r>
            <a:r>
              <a:rPr lang="en-GB" dirty="0" smtClean="0">
                <a:solidFill>
                  <a:srgbClr val="3333CC"/>
                </a:solidFill>
                <a:latin typeface="Calibri" pitchFamily="34" charset="0"/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2276872"/>
          <a:ext cx="824865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70080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…management structure</a:t>
            </a:r>
            <a:r>
              <a:rPr lang="en-GB" dirty="0" smtClean="0">
                <a:solidFill>
                  <a:srgbClr val="3333CC"/>
                </a:solidFill>
                <a:latin typeface="Calibri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283969" y="2276872"/>
            <a:ext cx="3594850" cy="434975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2"/>
          <p:cNvGrpSpPr/>
          <p:nvPr/>
        </p:nvGrpSpPr>
        <p:grpSpPr>
          <a:xfrm>
            <a:off x="5236188" y="2400821"/>
            <a:ext cx="3882782" cy="514833"/>
            <a:chOff x="1413616" y="3333250"/>
            <a:chExt cx="3882782" cy="514833"/>
          </a:xfrm>
        </p:grpSpPr>
        <p:sp>
          <p:nvSpPr>
            <p:cNvPr id="14" name="Rounded Rectangle 13"/>
            <p:cNvSpPr/>
            <p:nvPr/>
          </p:nvSpPr>
          <p:spPr>
            <a:xfrm>
              <a:off x="1413616" y="3333250"/>
              <a:ext cx="3882782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438748" y="3358382"/>
              <a:ext cx="3832518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Postgraduate Researcher (</a:t>
              </a:r>
              <a:r>
                <a:rPr lang="en-GB" sz="1300" b="1" kern="1200" dirty="0" smtClean="0"/>
                <a:t>You!</a:t>
              </a:r>
              <a:r>
                <a:rPr lang="en-GB" sz="1300" kern="1200" dirty="0" smtClean="0"/>
                <a:t>)     ….      Supervisors</a:t>
              </a:r>
              <a:endParaRPr lang="en-GB" sz="1300" kern="1200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6012160" y="2924944"/>
            <a:ext cx="2336653" cy="514833"/>
            <a:chOff x="1826647" y="2754062"/>
            <a:chExt cx="2336653" cy="514833"/>
          </a:xfrm>
        </p:grpSpPr>
        <p:sp>
          <p:nvSpPr>
            <p:cNvPr id="17" name="Rounded Rectangle 16"/>
            <p:cNvSpPr/>
            <p:nvPr/>
          </p:nvSpPr>
          <p:spPr>
            <a:xfrm>
              <a:off x="1826647" y="2754062"/>
              <a:ext cx="2336653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851779" y="2779194"/>
              <a:ext cx="2286389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Director of Postgraduate Research </a:t>
              </a:r>
              <a:r>
                <a:rPr lang="en-GB" sz="1300" dirty="0" smtClean="0"/>
                <a:t>and Deputies</a:t>
              </a:r>
              <a:endParaRPr lang="en-GB" sz="1300" kern="1200" dirty="0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6012160" y="3501008"/>
            <a:ext cx="2336653" cy="514833"/>
            <a:chOff x="1826647" y="2174874"/>
            <a:chExt cx="2336653" cy="514833"/>
          </a:xfrm>
        </p:grpSpPr>
        <p:sp>
          <p:nvSpPr>
            <p:cNvPr id="20" name="Rounded Rectangle 19"/>
            <p:cNvSpPr/>
            <p:nvPr/>
          </p:nvSpPr>
          <p:spPr>
            <a:xfrm>
              <a:off x="1826647" y="2174874"/>
              <a:ext cx="2336653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851779" y="2200006"/>
              <a:ext cx="2286389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Head of School</a:t>
              </a:r>
              <a:endParaRPr lang="en-GB" sz="1300" kern="1200" dirty="0"/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6012160" y="4077072"/>
            <a:ext cx="2336653" cy="514833"/>
            <a:chOff x="1826647" y="1595687"/>
            <a:chExt cx="2336653" cy="514833"/>
          </a:xfrm>
        </p:grpSpPr>
        <p:sp>
          <p:nvSpPr>
            <p:cNvPr id="26" name="Rounded Rectangle 25"/>
            <p:cNvSpPr/>
            <p:nvPr/>
          </p:nvSpPr>
          <p:spPr>
            <a:xfrm>
              <a:off x="1826647" y="1595687"/>
              <a:ext cx="2336653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851779" y="1620819"/>
              <a:ext cx="2286389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School Research Committee</a:t>
              </a:r>
              <a:endParaRPr lang="en-GB" sz="1300" kern="1200" dirty="0"/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6012160" y="4653136"/>
            <a:ext cx="2336653" cy="514833"/>
            <a:chOff x="1826647" y="1016499"/>
            <a:chExt cx="2336653" cy="514833"/>
          </a:xfrm>
        </p:grpSpPr>
        <p:sp>
          <p:nvSpPr>
            <p:cNvPr id="29" name="Rounded Rectangle 28"/>
            <p:cNvSpPr/>
            <p:nvPr/>
          </p:nvSpPr>
          <p:spPr>
            <a:xfrm>
              <a:off x="1826647" y="1016499"/>
              <a:ext cx="2336653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851779" y="1041631"/>
              <a:ext cx="2286389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Faculty of Environment Graduate School Committee</a:t>
              </a:r>
              <a:endParaRPr lang="en-GB" sz="1300" kern="1200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6012160" y="5229200"/>
            <a:ext cx="2336653" cy="514833"/>
            <a:chOff x="1826647" y="437311"/>
            <a:chExt cx="2336653" cy="514833"/>
          </a:xfrm>
        </p:grpSpPr>
        <p:sp>
          <p:nvSpPr>
            <p:cNvPr id="32" name="Rounded Rectangle 31"/>
            <p:cNvSpPr/>
            <p:nvPr/>
          </p:nvSpPr>
          <p:spPr>
            <a:xfrm>
              <a:off x="1826647" y="437311"/>
              <a:ext cx="2336653" cy="51483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851779" y="462443"/>
              <a:ext cx="2286389" cy="464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Leeds Doctoral College University Graduate Board</a:t>
              </a:r>
              <a:endParaRPr lang="en-GB" sz="13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248650" cy="5148088"/>
          </a:xfrm>
        </p:spPr>
        <p:txBody>
          <a:bodyPr/>
          <a:lstStyle/>
          <a:p>
            <a:pPr algn="ctr"/>
            <a:endParaRPr lang="en-GB" b="1" dirty="0"/>
          </a:p>
          <a:p>
            <a:r>
              <a:rPr lang="en-GB" b="1" dirty="0">
                <a:solidFill>
                  <a:srgbClr val="3333CC"/>
                </a:solidFill>
              </a:rPr>
              <a:t>…our </a:t>
            </a:r>
            <a:r>
              <a:rPr lang="en-GB" b="1" dirty="0" smtClean="0">
                <a:solidFill>
                  <a:srgbClr val="3333CC"/>
                </a:solidFill>
              </a:rPr>
              <a:t>aim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3333CC"/>
                </a:solidFill>
              </a:rPr>
              <a:t>PhD researchers:</a:t>
            </a:r>
            <a:endParaRPr lang="en-GB" b="1" dirty="0">
              <a:solidFill>
                <a:srgbClr val="3333CC"/>
              </a:solidFill>
            </a:endParaRP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en-GB" sz="2000" dirty="0"/>
              <a:t> T</a:t>
            </a:r>
            <a:r>
              <a:rPr lang="en-GB" sz="2000" dirty="0" smtClean="0"/>
              <a:t>o advise on your development to be </a:t>
            </a:r>
            <a:r>
              <a:rPr lang="en-GB" sz="2000" b="1" dirty="0" smtClean="0"/>
              <a:t>capable </a:t>
            </a:r>
            <a:r>
              <a:rPr lang="en-GB" sz="2000" b="1" dirty="0"/>
              <a:t>of independent </a:t>
            </a:r>
            <a:r>
              <a:rPr lang="en-GB" sz="2000" b="1" dirty="0" smtClean="0"/>
              <a:t>research </a:t>
            </a:r>
            <a:r>
              <a:rPr lang="en-GB" sz="2000" dirty="0" smtClean="0"/>
              <a:t>and examiners must comment on:</a:t>
            </a:r>
          </a:p>
          <a:p>
            <a:pPr>
              <a:spcAft>
                <a:spcPts val="0"/>
              </a:spcAft>
            </a:pPr>
            <a:endParaRPr lang="en-GB" sz="2000" b="1" dirty="0"/>
          </a:p>
          <a:p>
            <a:pPr lvl="2">
              <a:buBlip>
                <a:blip r:embed="rId2"/>
              </a:buBlip>
            </a:pPr>
            <a:r>
              <a:rPr lang="en-GB" sz="1800" dirty="0"/>
              <a:t>Evidence of </a:t>
            </a:r>
            <a:r>
              <a:rPr lang="en-GB" sz="1800" b="1" dirty="0"/>
              <a:t>originality</a:t>
            </a:r>
          </a:p>
          <a:p>
            <a:pPr lvl="2">
              <a:buBlip>
                <a:blip r:embed="rId2"/>
              </a:buBlip>
            </a:pPr>
            <a:r>
              <a:rPr lang="en-GB" sz="1800" dirty="0"/>
              <a:t>Evidence of </a:t>
            </a:r>
            <a:r>
              <a:rPr lang="en-GB" sz="1800" b="1" dirty="0"/>
              <a:t>independent critical ability</a:t>
            </a:r>
          </a:p>
          <a:p>
            <a:pPr lvl="2">
              <a:buBlip>
                <a:blip r:embed="rId2"/>
              </a:buBlip>
            </a:pPr>
            <a:r>
              <a:rPr lang="en-GB" sz="1800" dirty="0"/>
              <a:t>Undertaking research </a:t>
            </a:r>
            <a:r>
              <a:rPr lang="en-GB" sz="1800" b="1" dirty="0"/>
              <a:t>suitable for publication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buBlip>
                <a:blip r:embed="rId2"/>
              </a:buBlip>
            </a:pPr>
            <a:r>
              <a:rPr lang="en-GB" sz="2000" dirty="0"/>
              <a:t> To </a:t>
            </a:r>
            <a:r>
              <a:rPr lang="en-GB" sz="2000" dirty="0" smtClean="0"/>
              <a:t>aid in your development as an </a:t>
            </a:r>
            <a:r>
              <a:rPr lang="en-GB" sz="2000" b="1" dirty="0" smtClean="0"/>
              <a:t>employable graduate</a:t>
            </a:r>
          </a:p>
          <a:p>
            <a:r>
              <a:rPr lang="en-GB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Technical </a:t>
            </a: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competence alone is insufficient to merit the award of PhD; you must have significantly advanced knowledge in your field and </a:t>
            </a:r>
            <a:r>
              <a:rPr lang="en-GB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demonstrated </a:t>
            </a: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 broad understanding of the scientific and societal context of your research.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Defini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00808"/>
            <a:ext cx="1156256" cy="7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7256"/>
            <a:ext cx="8608888" cy="5148088"/>
          </a:xfrm>
        </p:spPr>
        <p:txBody>
          <a:bodyPr/>
          <a:lstStyle/>
          <a:p>
            <a:pPr algn="ctr"/>
            <a:endParaRPr lang="en-GB" b="1" dirty="0"/>
          </a:p>
          <a:p>
            <a:r>
              <a:rPr lang="en-GB" b="1" dirty="0">
                <a:solidFill>
                  <a:srgbClr val="3333CC"/>
                </a:solidFill>
              </a:rPr>
              <a:t>…our </a:t>
            </a:r>
            <a:r>
              <a:rPr lang="en-GB" b="1" dirty="0" smtClean="0">
                <a:solidFill>
                  <a:srgbClr val="3333CC"/>
                </a:solidFill>
              </a:rPr>
              <a:t>aim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en-GB" dirty="0" smtClean="0"/>
              <a:t>To advise on your development to be </a:t>
            </a:r>
            <a:r>
              <a:rPr lang="en-GB" b="1" dirty="0" smtClean="0"/>
              <a:t>capable of independent research </a:t>
            </a:r>
            <a:r>
              <a:rPr lang="en-GB" dirty="0" smtClean="0"/>
              <a:t>and examiners must comment on:</a:t>
            </a:r>
            <a:endParaRPr lang="en-GB" b="1" dirty="0" smtClean="0"/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3333CC"/>
                </a:solidFill>
              </a:rPr>
              <a:t>MPhil researchers:</a:t>
            </a:r>
            <a:endParaRPr lang="en-GB" b="1" dirty="0">
              <a:solidFill>
                <a:srgbClr val="3333CC"/>
              </a:solidFill>
            </a:endParaRPr>
          </a:p>
          <a:p>
            <a:pPr lvl="2">
              <a:buBlip>
                <a:blip r:embed="rId2"/>
              </a:buBlip>
            </a:pPr>
            <a:r>
              <a:rPr lang="en-GB" sz="1800" dirty="0" smtClean="0"/>
              <a:t>the </a:t>
            </a:r>
            <a:r>
              <a:rPr lang="en-GB" sz="1800" b="1" dirty="0" smtClean="0"/>
              <a:t>quality of the research </a:t>
            </a:r>
            <a:r>
              <a:rPr lang="en-GB" sz="1800" dirty="0" smtClean="0"/>
              <a:t>undertaken; and</a:t>
            </a:r>
            <a:endParaRPr lang="en-GB" sz="1800" b="1" dirty="0"/>
          </a:p>
          <a:p>
            <a:pPr lvl="2">
              <a:buBlip>
                <a:blip r:embed="rId2"/>
              </a:buBlip>
            </a:pPr>
            <a:r>
              <a:rPr lang="en-GB" sz="1800" dirty="0" smtClean="0"/>
              <a:t>the </a:t>
            </a:r>
            <a:r>
              <a:rPr lang="en-GB" sz="1800" b="1" dirty="0" smtClean="0"/>
              <a:t>independent contribution to knowledge and scholarship</a:t>
            </a:r>
            <a:endParaRPr lang="en-GB" sz="1800" b="1" dirty="0"/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3333CC"/>
                </a:solidFill>
              </a:rPr>
              <a:t>MSc by Research </a:t>
            </a:r>
            <a:r>
              <a:rPr lang="en-GB" b="1" dirty="0">
                <a:solidFill>
                  <a:srgbClr val="3333CC"/>
                </a:solidFill>
              </a:rPr>
              <a:t>researchers:</a:t>
            </a:r>
          </a:p>
          <a:p>
            <a:pPr lvl="2">
              <a:buBlip>
                <a:blip r:embed="rId2"/>
              </a:buBlip>
            </a:pPr>
            <a:r>
              <a:rPr lang="en-GB" sz="1800" dirty="0"/>
              <a:t>the </a:t>
            </a:r>
            <a:r>
              <a:rPr lang="en-GB" sz="1800" b="1" dirty="0"/>
              <a:t>quality of the research </a:t>
            </a:r>
            <a:r>
              <a:rPr lang="en-GB" sz="1800" dirty="0"/>
              <a:t>undertaken; and</a:t>
            </a:r>
            <a:endParaRPr lang="en-GB" sz="1800" b="1" dirty="0"/>
          </a:p>
          <a:p>
            <a:pPr lvl="2">
              <a:buBlip>
                <a:blip r:embed="rId2"/>
              </a:buBlip>
            </a:pPr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b="1" dirty="0" smtClean="0"/>
              <a:t>extent to which the thesis interprets and communicates knowledge in the chosen research area</a:t>
            </a:r>
            <a:endParaRPr lang="en-GB" sz="1800" b="1" dirty="0"/>
          </a:p>
          <a:p>
            <a:pPr>
              <a:buBlip>
                <a:blip r:embed="rId2"/>
              </a:buBlip>
            </a:pP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aid in your development as an </a:t>
            </a:r>
            <a:r>
              <a:rPr lang="en-GB" b="1" dirty="0" smtClean="0"/>
              <a:t>employable graduate</a:t>
            </a:r>
          </a:p>
          <a:p>
            <a:pPr lvl="2">
              <a:buFontTx/>
              <a:buNone/>
            </a:pPr>
            <a:endParaRPr lang="en-GB" sz="18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Defini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85" y="1427388"/>
            <a:ext cx="1482959" cy="9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827584" y="2492896"/>
            <a:ext cx="7608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atin typeface="Calibri" panose="020F0502020204030204" pitchFamily="34" charset="0"/>
              </a:rPr>
              <a:t>An illustrated guide to a PhD </a:t>
            </a:r>
            <a:endParaRPr lang="en-GB" sz="48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6423719"/>
            <a:ext cx="4146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</a:rPr>
              <a:t>http://matt.might.net/articles/phd-school-in-pictures</a:t>
            </a:r>
            <a:r>
              <a:rPr lang="en-GB" sz="1200" dirty="0">
                <a:latin typeface="Calibri" panose="020F0502020204030204" pitchFamily="34" charset="0"/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589240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Matt Knight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University of Utah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1051484" y="1394718"/>
            <a:ext cx="6969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Imagine a circle that contains all of human knowledge: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899592" y="1383159"/>
            <a:ext cx="764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By the time you finish elementary school, you know a little: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51608"/>
            <a:ext cx="8784976" cy="5289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Today:</a:t>
            </a:r>
          </a:p>
          <a:p>
            <a:pPr>
              <a:lnSpc>
                <a:spcPct val="80000"/>
              </a:lnSpc>
            </a:pPr>
            <a:endParaRPr lang="en-GB" sz="1000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 9.15 Welcome: Professor Simon Bottrell, Head of School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 9.20 Studying for your research degree: Dr Ian Burke, Director of Postgraduate Research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b="1" dirty="0" smtClean="0">
                <a:latin typeface="Calibri" pitchFamily="34" charset="0"/>
              </a:rPr>
              <a:t>10.15 </a:t>
            </a:r>
            <a:r>
              <a:rPr lang="en-GB" sz="1600" b="1" dirty="0">
                <a:latin typeface="Calibri" pitchFamily="34" charset="0"/>
              </a:rPr>
              <a:t>D</a:t>
            </a:r>
            <a:r>
              <a:rPr lang="en-GB" sz="1600" b="1" dirty="0" smtClean="0">
                <a:latin typeface="Calibri" pitchFamily="34" charset="0"/>
              </a:rPr>
              <a:t>rinks break (foyer)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10.45 Finance and Purchasing: Georgina Given and Robert </a:t>
            </a:r>
            <a:r>
              <a:rPr lang="en-GB" sz="1600" dirty="0" err="1" smtClean="0">
                <a:latin typeface="Calibri" pitchFamily="34" charset="0"/>
              </a:rPr>
              <a:t>Lavery</a:t>
            </a:r>
            <a:endParaRPr lang="en-GB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11.05 Sustainability Service – Strategy/Opportunities/Information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11.10 Health &amp; Safety: Sarah Burdall</a:t>
            </a:r>
            <a:endParaRPr lang="en-GB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11.25 Interactive session with PGR Representatives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11.45 Group Photo: Mark </a:t>
            </a:r>
            <a:r>
              <a:rPr lang="en-GB" sz="1600" dirty="0" err="1" smtClean="0">
                <a:latin typeface="Calibri" pitchFamily="34" charset="0"/>
              </a:rPr>
              <a:t>Bickerdike</a:t>
            </a:r>
            <a:r>
              <a:rPr lang="en-GB" sz="1600" dirty="0" smtClean="0">
                <a:latin typeface="Calibri" pitchFamily="34" charset="0"/>
              </a:rPr>
              <a:t> (from foyer)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12.15 Departmental Tour: Bob Finch and Ben Clarke (from foyer)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b="1" dirty="0">
                <a:latin typeface="Calibri" pitchFamily="34" charset="0"/>
              </a:rPr>
              <a:t>12.45 </a:t>
            </a:r>
            <a:r>
              <a:rPr lang="en-GB" sz="1600" b="1" dirty="0" smtClean="0">
                <a:latin typeface="Calibri" pitchFamily="34" charset="0"/>
              </a:rPr>
              <a:t>Lunch provided </a:t>
            </a:r>
            <a:r>
              <a:rPr lang="en-GB" sz="1600" b="1" dirty="0">
                <a:latin typeface="Calibri" pitchFamily="34" charset="0"/>
              </a:rPr>
              <a:t>(foyer)</a:t>
            </a:r>
            <a:endParaRPr lang="en-US" sz="16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13.00-14.00 Room allocation, photos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smtClean="0">
                <a:latin typeface="Calibri" pitchFamily="34" charset="0"/>
              </a:rPr>
              <a:t>keys/fobs (</a:t>
            </a:r>
            <a:r>
              <a:rPr lang="en-GB" sz="1600" b="1" dirty="0" smtClean="0">
                <a:latin typeface="Calibri" pitchFamily="34" charset="0"/>
              </a:rPr>
              <a:t>SR 1</a:t>
            </a:r>
            <a:r>
              <a:rPr lang="en-GB" sz="1600" dirty="0" smtClean="0">
                <a:latin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dirty="0" smtClean="0">
                <a:latin typeface="Calibri" pitchFamily="34" charset="0"/>
              </a:rPr>
              <a:t>14.00-16.00 SRI (only) Institute Welcome </a:t>
            </a:r>
            <a:r>
              <a:rPr lang="en-GB" sz="1600" b="1" dirty="0" smtClean="0">
                <a:latin typeface="Calibri" pitchFamily="34" charset="0"/>
              </a:rPr>
              <a:t>(SR 3): </a:t>
            </a:r>
            <a:r>
              <a:rPr lang="en-GB" sz="1600" dirty="0" smtClean="0">
                <a:latin typeface="Calibri" pitchFamily="34" charset="0"/>
              </a:rPr>
              <a:t>Dr Milena Buchs and Dr Alice Temple</a:t>
            </a:r>
            <a:endParaRPr lang="en-GB" sz="1800" b="1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1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From 3.30pm Welcome Party</a:t>
            </a:r>
          </a:p>
          <a:p>
            <a:pPr algn="ctr">
              <a:lnSpc>
                <a:spcPct val="80000"/>
              </a:lnSpc>
            </a:pPr>
            <a:r>
              <a:rPr lang="en-GB" sz="1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hosted by your PGR Representatives!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274320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971600" y="1383159"/>
            <a:ext cx="722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By the time you finish high school, you know a bit more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1619672" y="1383159"/>
            <a:ext cx="605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With </a:t>
            </a:r>
            <a:r>
              <a:rPr lang="en-GB" dirty="0">
                <a:latin typeface="Calibri" panose="020F0502020204030204" pitchFamily="34" charset="0"/>
              </a:rPr>
              <a:t>a bachelor's degree, you gain a </a:t>
            </a:r>
            <a:r>
              <a:rPr lang="en-GB" dirty="0" smtClean="0">
                <a:latin typeface="Calibri" panose="020F0502020204030204" pitchFamily="34" charset="0"/>
              </a:rPr>
              <a:t>specialty: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1909815" y="1381655"/>
            <a:ext cx="554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A master's degree deepens that </a:t>
            </a:r>
            <a:r>
              <a:rPr lang="en-GB" dirty="0" smtClean="0">
                <a:latin typeface="Calibri" panose="020F0502020204030204" pitchFamily="34" charset="0"/>
              </a:rPr>
              <a:t>specialty: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107504" y="1381655"/>
            <a:ext cx="892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Reading research papers takes you to the edge of human </a:t>
            </a:r>
            <a:r>
              <a:rPr lang="en-GB" dirty="0" smtClean="0">
                <a:latin typeface="Calibri" panose="020F0502020204030204" pitchFamily="34" charset="0"/>
              </a:rPr>
              <a:t>knowledge: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062036" y="1378645"/>
            <a:ext cx="52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Once you're at the boundary, you </a:t>
            </a:r>
            <a:r>
              <a:rPr lang="en-GB" dirty="0" smtClean="0">
                <a:latin typeface="Calibri" panose="020F0502020204030204" pitchFamily="34" charset="0"/>
              </a:rPr>
              <a:t>focus: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062036" y="1378645"/>
            <a:ext cx="549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You push at the boundary for a few </a:t>
            </a:r>
            <a:r>
              <a:rPr lang="en-GB" dirty="0" smtClean="0">
                <a:latin typeface="Calibri" panose="020F0502020204030204" pitchFamily="34" charset="0"/>
              </a:rPr>
              <a:t>years: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062036" y="1378645"/>
            <a:ext cx="5002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Until one day, the boundary gives </a:t>
            </a:r>
            <a:r>
              <a:rPr lang="en-GB" dirty="0" smtClean="0">
                <a:latin typeface="Calibri" panose="020F0502020204030204" pitchFamily="34" charset="0"/>
              </a:rPr>
              <a:t>way: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062036" y="1378645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And, that dent you've made is called a Ph.D</a:t>
            </a:r>
            <a:r>
              <a:rPr lang="en-GB" dirty="0" smtClean="0">
                <a:latin typeface="Calibri" panose="020F0502020204030204" pitchFamily="34" charset="0"/>
              </a:rPr>
              <a:t>.: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062036" y="1378645"/>
            <a:ext cx="629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Of course, the world looks different to you now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267744" y="1378644"/>
            <a:ext cx="447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So, don't forget the bigger picture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3140968"/>
            <a:ext cx="8104188" cy="33598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en-GB" b="1" dirty="0"/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anose="020F0502020204030204" pitchFamily="34" charset="0"/>
              </a:rPr>
              <a:t>Ranked 1st </a:t>
            </a:r>
            <a:r>
              <a:rPr lang="en-GB" sz="2900" dirty="0">
                <a:latin typeface="Calibri" panose="020F0502020204030204" pitchFamily="34" charset="0"/>
              </a:rPr>
              <a:t>in the UK for the quantity of its world leading </a:t>
            </a:r>
            <a:r>
              <a:rPr lang="en-GB" sz="2900" dirty="0" smtClean="0">
                <a:latin typeface="Calibri" panose="020F0502020204030204" pitchFamily="34" charset="0"/>
              </a:rPr>
              <a:t>research (REF2014)</a:t>
            </a: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anose="020F0502020204030204" pitchFamily="34" charset="0"/>
              </a:rPr>
              <a:t>Ranked 2nd </a:t>
            </a:r>
            <a:r>
              <a:rPr lang="en-GB" sz="2900" dirty="0">
                <a:latin typeface="Calibri" panose="020F0502020204030204" pitchFamily="34" charset="0"/>
              </a:rPr>
              <a:t>in the UK for the quality of its research </a:t>
            </a:r>
            <a:r>
              <a:rPr lang="en-GB" sz="2900" dirty="0" smtClean="0">
                <a:latin typeface="Calibri" panose="020F0502020204030204" pitchFamily="34" charset="0"/>
              </a:rPr>
              <a:t>environment (REF2014) </a:t>
            </a: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>
                <a:latin typeface="Calibri" panose="020F0502020204030204" pitchFamily="34" charset="0"/>
              </a:rPr>
              <a:t>90% of </a:t>
            </a:r>
            <a:r>
              <a:rPr lang="en-GB" sz="2900" dirty="0" smtClean="0">
                <a:latin typeface="Calibri" panose="020F0502020204030204" pitchFamily="34" charset="0"/>
              </a:rPr>
              <a:t>our </a:t>
            </a:r>
            <a:r>
              <a:rPr lang="en-GB" sz="2900" dirty="0">
                <a:latin typeface="Calibri" panose="020F0502020204030204" pitchFamily="34" charset="0"/>
              </a:rPr>
              <a:t>research has reached world leading and internationally excellent standards based on overall </a:t>
            </a:r>
            <a:r>
              <a:rPr lang="en-GB" sz="2900" dirty="0" smtClean="0">
                <a:latin typeface="Calibri" panose="020F0502020204030204" pitchFamily="34" charset="0"/>
              </a:rPr>
              <a:t>quality (REF2014)</a:t>
            </a:r>
            <a:endParaRPr lang="en-GB" sz="2900" dirty="0">
              <a:latin typeface="Calibri" pitchFamily="34" charset="0"/>
            </a:endParaRP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itchFamily="34" charset="0"/>
              </a:rPr>
              <a:t>One </a:t>
            </a:r>
            <a:r>
              <a:rPr lang="en-GB" sz="2900" dirty="0">
                <a:latin typeface="Calibri" pitchFamily="34" charset="0"/>
              </a:rPr>
              <a:t>of the </a:t>
            </a:r>
            <a:r>
              <a:rPr lang="en-GB" sz="2900" dirty="0" smtClean="0">
                <a:latin typeface="Calibri" pitchFamily="34" charset="0"/>
              </a:rPr>
              <a:t>largest </a:t>
            </a:r>
            <a:r>
              <a:rPr lang="en-GB" sz="2900" dirty="0">
                <a:latin typeface="Calibri" pitchFamily="34" charset="0"/>
              </a:rPr>
              <a:t>research clusters of environmental and social scientists in the UK and </a:t>
            </a:r>
            <a:r>
              <a:rPr lang="en-GB" sz="2900" dirty="0" smtClean="0">
                <a:latin typeface="Calibri" pitchFamily="34" charset="0"/>
              </a:rPr>
              <a:t>internationally</a:t>
            </a:r>
            <a:endParaRPr lang="en-GB" sz="2900" dirty="0">
              <a:latin typeface="Calibri" pitchFamily="34" charset="0"/>
            </a:endParaRP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itchFamily="34" charset="0"/>
              </a:rPr>
              <a:t>Over </a:t>
            </a:r>
            <a:r>
              <a:rPr lang="en-GB" sz="2900" dirty="0">
                <a:latin typeface="Calibri" pitchFamily="34" charset="0"/>
              </a:rPr>
              <a:t>100 research active </a:t>
            </a:r>
            <a:r>
              <a:rPr lang="en-GB" sz="2900" dirty="0" smtClean="0">
                <a:latin typeface="Calibri" pitchFamily="34" charset="0"/>
              </a:rPr>
              <a:t>members of staff</a:t>
            </a:r>
            <a:endParaRPr lang="en-GB" sz="2900" dirty="0">
              <a:latin typeface="Calibri" pitchFamily="34" charset="0"/>
            </a:endParaRP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itchFamily="34" charset="0"/>
              </a:rPr>
              <a:t>Over 250 postgraduate researchers </a:t>
            </a:r>
            <a:r>
              <a:rPr lang="en-GB" sz="2900" dirty="0">
                <a:latin typeface="Calibri" pitchFamily="34" charset="0"/>
              </a:rPr>
              <a:t>(</a:t>
            </a:r>
            <a:r>
              <a:rPr lang="en-GB" sz="2900" dirty="0" smtClean="0">
                <a:latin typeface="Calibri" pitchFamily="34" charset="0"/>
              </a:rPr>
              <a:t>PGRs)</a:t>
            </a:r>
            <a:endParaRPr lang="en-GB" sz="2900" dirty="0">
              <a:latin typeface="Calibri" pitchFamily="34" charset="0"/>
            </a:endParaRPr>
          </a:p>
          <a:p>
            <a:pPr marL="358775" indent="-358775">
              <a:lnSpc>
                <a:spcPct val="9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GB" sz="2900" dirty="0" smtClean="0">
                <a:latin typeface="Calibri" pitchFamily="34" charset="0"/>
              </a:rPr>
              <a:t>Over 150 </a:t>
            </a:r>
            <a:r>
              <a:rPr lang="en-GB" sz="2900" dirty="0">
                <a:latin typeface="Calibri" pitchFamily="34" charset="0"/>
              </a:rPr>
              <a:t>taught postgraduate </a:t>
            </a:r>
            <a:r>
              <a:rPr lang="en-GB" sz="2900" dirty="0" smtClean="0">
                <a:latin typeface="Calibri" pitchFamily="34" charset="0"/>
              </a:rPr>
              <a:t>Master’s </a:t>
            </a:r>
            <a:r>
              <a:rPr lang="en-GB" sz="2900" dirty="0">
                <a:latin typeface="Calibri" pitchFamily="34" charset="0"/>
              </a:rPr>
              <a:t>(PGT)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098" name="Picture 2" descr="Directional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8" y="5301208"/>
            <a:ext cx="1530730" cy="11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2234395"/>
              </p:ext>
            </p:extLst>
          </p:nvPr>
        </p:nvGraphicFramePr>
        <p:xfrm>
          <a:off x="-252536" y="1412776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2267744" y="1378644"/>
            <a:ext cx="447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So, don't forget the bigger picture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989000"/>
            <a:ext cx="633984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3988" y="5157192"/>
            <a:ext cx="279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Keep </a:t>
            </a:r>
            <a:r>
              <a:rPr lang="en-GB" sz="3600" dirty="0" smtClean="0">
                <a:latin typeface="Calibri" panose="020F0502020204030204" pitchFamily="34" charset="0"/>
              </a:rPr>
              <a:t>pushing</a:t>
            </a:r>
            <a:endParaRPr lang="en-GB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65288"/>
            <a:ext cx="8788400" cy="4349750"/>
          </a:xfrm>
        </p:spPr>
        <p:txBody>
          <a:bodyPr/>
          <a:lstStyle/>
          <a:p>
            <a:pPr algn="ctr"/>
            <a:endParaRPr lang="en-GB" b="1" dirty="0"/>
          </a:p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…aims of research degree study</a:t>
            </a:r>
          </a:p>
          <a:p>
            <a:endParaRPr lang="en-GB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 Advancement of knowledge</a:t>
            </a:r>
          </a:p>
          <a:p>
            <a:pPr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 Acquisition of key research skills</a:t>
            </a:r>
          </a:p>
          <a:p>
            <a:pPr marL="266700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Award is a recognition of such a level of professional competence and innovative skills that you can be expected to undertake effective research without the need for supervision</a:t>
            </a:r>
          </a:p>
          <a:p>
            <a:pPr>
              <a:buFont typeface="Wingdings" pitchFamily="2" charset="2"/>
              <a:buChar char="ü"/>
            </a:pPr>
            <a:endParaRPr lang="en-GB" dirty="0">
              <a:hlinkClick r:id="rId3"/>
            </a:endParaRPr>
          </a:p>
          <a:p>
            <a:endParaRPr lang="en-GB" b="1" dirty="0" smtClean="0">
              <a:solidFill>
                <a:srgbClr val="3333CC"/>
              </a:solidFill>
            </a:endParaRPr>
          </a:p>
          <a:p>
            <a:endParaRPr lang="en-GB" b="1" dirty="0">
              <a:solidFill>
                <a:srgbClr val="3333CC"/>
              </a:solidFill>
            </a:endParaRPr>
          </a:p>
          <a:p>
            <a:endParaRPr lang="en-GB" b="1" dirty="0">
              <a:solidFill>
                <a:srgbClr val="3333CC"/>
              </a:solidFill>
            </a:endParaRPr>
          </a:p>
          <a:p>
            <a:pPr lvl="2">
              <a:buFontTx/>
              <a:buNone/>
            </a:pPr>
            <a:endParaRPr lang="en-GB" sz="18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23465"/>
            <a:ext cx="1623814" cy="13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412776"/>
            <a:ext cx="8464872" cy="5192712"/>
          </a:xfrm>
        </p:spPr>
        <p:txBody>
          <a:bodyPr/>
          <a:lstStyle/>
          <a:p>
            <a:pPr algn="ctr"/>
            <a:endParaRPr lang="en-GB" b="1" dirty="0"/>
          </a:p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…at the end of your research you should have: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Completed work that is innovative and, in the case of a PhD, work which has made a </a:t>
            </a:r>
            <a:r>
              <a:rPr lang="en-GB" sz="2000" b="1" dirty="0" smtClean="0">
                <a:latin typeface="Calibri" pitchFamily="34" charset="0"/>
              </a:rPr>
              <a:t>significant advancement in knowledge</a:t>
            </a:r>
            <a:r>
              <a:rPr lang="en-GB" sz="2000" dirty="0" smtClean="0">
                <a:latin typeface="Calibri" pitchFamily="34" charset="0"/>
              </a:rPr>
              <a:t> in your field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Presented a concise </a:t>
            </a:r>
            <a:r>
              <a:rPr lang="en-GB" sz="2000" b="1" dirty="0" smtClean="0">
                <a:latin typeface="Calibri" pitchFamily="34" charset="0"/>
              </a:rPr>
              <a:t>high quality thesis </a:t>
            </a:r>
            <a:r>
              <a:rPr lang="en-GB" sz="2000" dirty="0" smtClean="0">
                <a:latin typeface="Calibri" pitchFamily="34" charset="0"/>
              </a:rPr>
              <a:t>of no more than:</a:t>
            </a:r>
          </a:p>
          <a:p>
            <a:pPr marL="538163" lvl="1" indent="-266700">
              <a:spcAft>
                <a:spcPts val="0"/>
              </a:spcAft>
              <a:buBlip>
                <a:blip r:embed="rId2"/>
              </a:buBlip>
            </a:pPr>
            <a:r>
              <a:rPr lang="en-GB" sz="1600" dirty="0" smtClean="0">
                <a:latin typeface="Calibri" pitchFamily="34" charset="0"/>
              </a:rPr>
              <a:t>PhD - 100,000 words (300 pages)</a:t>
            </a:r>
          </a:p>
          <a:p>
            <a:pPr marL="538163" lvl="1" indent="-266700">
              <a:spcAft>
                <a:spcPts val="0"/>
              </a:spcAft>
              <a:buBlip>
                <a:blip r:embed="rId2"/>
              </a:buBlip>
            </a:pPr>
            <a:r>
              <a:rPr lang="en-GB" sz="1600" dirty="0" smtClean="0">
                <a:latin typeface="Calibri" pitchFamily="34" charset="0"/>
              </a:rPr>
              <a:t>MPhil - 60,000 words (200 pages)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sz="1600" dirty="0" smtClean="0">
                <a:latin typeface="Calibri" pitchFamily="34" charset="0"/>
              </a:rPr>
              <a:t>MSc by Research - 30,000 words (100 pages)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A sound </a:t>
            </a:r>
            <a:r>
              <a:rPr lang="en-GB" sz="2000" b="1" dirty="0" smtClean="0">
                <a:latin typeface="Calibri" pitchFamily="34" charset="0"/>
              </a:rPr>
              <a:t>knowledge of the literature </a:t>
            </a:r>
            <a:r>
              <a:rPr lang="en-GB" sz="2000" dirty="0" smtClean="0">
                <a:latin typeface="Calibri" pitchFamily="34" charset="0"/>
              </a:rPr>
              <a:t>and data sources in your subject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A good understanding of the </a:t>
            </a:r>
            <a:r>
              <a:rPr lang="en-GB" sz="2000" b="1" dirty="0" smtClean="0">
                <a:latin typeface="Calibri" pitchFamily="34" charset="0"/>
              </a:rPr>
              <a:t>concepts underpinning your research field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b="1" dirty="0" smtClean="0">
                <a:latin typeface="Calibri" pitchFamily="34" charset="0"/>
              </a:rPr>
              <a:t>Competence in the techniques </a:t>
            </a:r>
            <a:r>
              <a:rPr lang="en-GB" sz="2000" dirty="0" smtClean="0">
                <a:latin typeface="Calibri" pitchFamily="34" charset="0"/>
              </a:rPr>
              <a:t>used in the study and understanding of the principles of methods utilized in the instrumentation and in any limitations to the equipment used</a:t>
            </a:r>
          </a:p>
          <a:p>
            <a:endParaRPr lang="en-GB" sz="2000" b="1" dirty="0" smtClean="0"/>
          </a:p>
          <a:p>
            <a:pPr>
              <a:buFont typeface="Wingdings" pitchFamily="2" charset="2"/>
              <a:buChar char="ü"/>
            </a:pPr>
            <a:endParaRPr lang="en-GB" b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GB" b="1" dirty="0" smtClean="0">
              <a:solidFill>
                <a:srgbClr val="3333CC"/>
              </a:solidFill>
            </a:endParaRPr>
          </a:p>
          <a:p>
            <a:endParaRPr lang="en-GB" b="1" dirty="0">
              <a:solidFill>
                <a:srgbClr val="3333CC"/>
              </a:solidFill>
            </a:endParaRPr>
          </a:p>
          <a:p>
            <a:endParaRPr lang="en-GB" b="1" dirty="0">
              <a:solidFill>
                <a:srgbClr val="3333CC"/>
              </a:solidFill>
            </a:endParaRPr>
          </a:p>
          <a:p>
            <a:pPr lvl="2">
              <a:buFontTx/>
              <a:buNone/>
            </a:pPr>
            <a:endParaRPr lang="en-GB" sz="18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146" name="Picture 2" descr="bright future ahead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9280"/>
            <a:ext cx="1047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665288"/>
            <a:ext cx="8248650" cy="507608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Format of PhD thesis</a:t>
            </a:r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pPr marL="266700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PhD researchers (only) have the option of submitting: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Standard thesis; or 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Alternative format thesis</a:t>
            </a:r>
          </a:p>
          <a:p>
            <a:pPr lvl="1" indent="0">
              <a:buNone/>
            </a:pPr>
            <a:r>
              <a:rPr lang="en-GB" b="1" dirty="0" smtClean="0">
                <a:latin typeface="Calibri" pitchFamily="34" charset="0"/>
              </a:rPr>
              <a:t>Note that each format is academically equal to the other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marL="266700" indent="-266700">
              <a:buBlip>
                <a:blip r:embed="rId2"/>
              </a:buBlip>
            </a:pPr>
            <a:r>
              <a:rPr lang="en-GB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Standard thesis: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Normally between 6-9 chapters including introduction, methodology, discussion, results chapters, conclusions and future work, references. </a:t>
            </a:r>
          </a:p>
          <a:p>
            <a:pPr marL="266700" indent="-266700">
              <a:buBlip>
                <a:blip r:embed="rId2"/>
              </a:buBlip>
            </a:pPr>
            <a:r>
              <a:rPr lang="en-GB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Alternative format thesis: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Minimum of 5 chapters including introduction, 3 journal publications (see below), conclusions and future work.</a:t>
            </a:r>
            <a:r>
              <a:rPr lang="en-GB" dirty="0">
                <a:latin typeface="Calibri" panose="020F0502020204030204" pitchFamily="34" charset="0"/>
              </a:rPr>
              <a:t> Each chapter will have its own </a:t>
            </a:r>
            <a:r>
              <a:rPr lang="en-GB" dirty="0" smtClean="0">
                <a:latin typeface="Calibri" panose="020F0502020204030204" pitchFamily="34" charset="0"/>
              </a:rPr>
              <a:t>references.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u="sng" dirty="0" smtClean="0">
                <a:latin typeface="Calibri" panose="020F0502020204030204" pitchFamily="34" charset="0"/>
              </a:rPr>
              <a:t>Minimum</a:t>
            </a:r>
            <a:r>
              <a:rPr lang="en-GB" dirty="0" smtClean="0">
                <a:latin typeface="Calibri" panose="020F0502020204030204" pitchFamily="34" charset="0"/>
              </a:rPr>
              <a:t> requirements: one journal publication accepted; an invitation to resubmit a paper with revisions; and a third journal publication in a format close to submission.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More journal publications can be included but must keep within maximum 300 pages overall length (100,000 words) AND research must tell a story and not be disjointed.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PGRs and Supervisors should discuss at the outset the possibility of this option.</a:t>
            </a: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208912" cy="507608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Format of PhD thesis</a:t>
            </a:r>
          </a:p>
          <a:p>
            <a:endParaRPr lang="en-GB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 marL="266700" indent="-266700">
              <a:buBlip>
                <a:blip r:embed="rId2"/>
              </a:buBlip>
            </a:pPr>
            <a:r>
              <a:rPr lang="en-GB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Alternative format thesis: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Operating in Environment since November 2015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Faculties offering this option are: Environment, Engineering, Biological Sciences, and Dentistry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Not appropriate in every subject area – speak with supervisor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31 PhDs using this format examined in this School since 2015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That is 30% of total PhDs awarded since November 2015</a:t>
            </a:r>
          </a:p>
          <a:p>
            <a:pPr marL="538163" lvl="1" indent="-266700">
              <a:buBlip>
                <a:blip r:embed="rId2"/>
              </a:buBlip>
            </a:pPr>
            <a:r>
              <a:rPr lang="en-GB" dirty="0" smtClean="0">
                <a:latin typeface="Calibri" panose="020F0502020204030204" pitchFamily="34" charset="0"/>
              </a:rPr>
              <a:t>20% awarded with ‘Research Excellence’</a:t>
            </a:r>
          </a:p>
          <a:p>
            <a:pPr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 smtClean="0">
              <a:latin typeface="Calibri" panose="020F0502020204030204" pitchFamily="34" charset="0"/>
            </a:endParaRPr>
          </a:p>
          <a:p>
            <a:pPr marL="538163" lvl="1" indent="-266700">
              <a:buBlip>
                <a:blip r:embed="rId2"/>
              </a:buBlip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030626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665288"/>
            <a:ext cx="8248650" cy="4932064"/>
          </a:xfrm>
        </p:spPr>
        <p:txBody>
          <a:bodyPr/>
          <a:lstStyle/>
          <a:p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…</a:t>
            </a:r>
            <a:r>
              <a:rPr lang="en-GB" b="1" dirty="0">
                <a:solidFill>
                  <a:srgbClr val="3333CC"/>
                </a:solidFill>
                <a:latin typeface="Calibri" pitchFamily="34" charset="0"/>
              </a:rPr>
              <a:t>your </a:t>
            </a:r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supervision/examination team</a:t>
            </a:r>
          </a:p>
          <a:p>
            <a:endParaRPr lang="en-GB" sz="800" b="1" dirty="0">
              <a:solidFill>
                <a:srgbClr val="3333CC"/>
              </a:solidFill>
              <a:latin typeface="Calibri" pitchFamily="34" charset="0"/>
            </a:endParaRP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will have a </a:t>
            </a:r>
            <a:r>
              <a:rPr lang="en-GB" sz="2000" b="1" dirty="0" smtClean="0">
                <a:latin typeface="Calibri" pitchFamily="34" charset="0"/>
              </a:rPr>
              <a:t>Primary Supervisor </a:t>
            </a:r>
            <a:r>
              <a:rPr lang="en-GB" sz="2000" dirty="0" smtClean="0">
                <a:latin typeface="Calibri" pitchFamily="34" charset="0"/>
              </a:rPr>
              <a:t>who will take primary responsibility for your research degree supervision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will have a </a:t>
            </a:r>
            <a:r>
              <a:rPr lang="en-GB" sz="2000" b="1" dirty="0" smtClean="0">
                <a:latin typeface="Calibri" pitchFamily="34" charset="0"/>
              </a:rPr>
              <a:t>co-supervisor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</a:t>
            </a:r>
            <a:r>
              <a:rPr lang="en-GB" sz="2000" i="1" dirty="0" smtClean="0">
                <a:latin typeface="Calibri" pitchFamily="34" charset="0"/>
              </a:rPr>
              <a:t>may</a:t>
            </a:r>
            <a:r>
              <a:rPr lang="en-GB" sz="2000" dirty="0" smtClean="0">
                <a:latin typeface="Calibri" pitchFamily="34" charset="0"/>
              </a:rPr>
              <a:t> have an </a:t>
            </a:r>
            <a:r>
              <a:rPr lang="en-GB" sz="2000" b="1" dirty="0" smtClean="0">
                <a:latin typeface="Calibri" pitchFamily="34" charset="0"/>
              </a:rPr>
              <a:t>external supervisor </a:t>
            </a:r>
            <a:r>
              <a:rPr lang="en-GB" sz="2000" dirty="0" smtClean="0">
                <a:latin typeface="Calibri" pitchFamily="34" charset="0"/>
              </a:rPr>
              <a:t>(CASE awards, collaborations)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will have a </a:t>
            </a:r>
            <a:r>
              <a:rPr lang="en-GB" sz="2000" b="1" dirty="0" smtClean="0">
                <a:latin typeface="Calibri" pitchFamily="34" charset="0"/>
              </a:rPr>
              <a:t>Transfer Examiner </a:t>
            </a:r>
            <a:r>
              <a:rPr lang="en-GB" sz="2000" dirty="0" smtClean="0">
                <a:latin typeface="Calibri" pitchFamily="34" charset="0"/>
              </a:rPr>
              <a:t>(PhD upgrades only)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will have a </a:t>
            </a:r>
            <a:r>
              <a:rPr lang="en-GB" sz="2000" b="1" dirty="0" smtClean="0">
                <a:latin typeface="Calibri" pitchFamily="34" charset="0"/>
              </a:rPr>
              <a:t>Transfer Chair </a:t>
            </a:r>
            <a:r>
              <a:rPr lang="en-GB" sz="2000" dirty="0" smtClean="0">
                <a:latin typeface="Calibri" pitchFamily="34" charset="0"/>
              </a:rPr>
              <a:t>(PhD upgrades only)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will have an </a:t>
            </a:r>
            <a:r>
              <a:rPr lang="en-GB" sz="2000" b="1" dirty="0" smtClean="0">
                <a:latin typeface="Calibri" pitchFamily="34" charset="0"/>
              </a:rPr>
              <a:t>Internal Examiner </a:t>
            </a:r>
            <a:r>
              <a:rPr lang="en-GB" sz="2000" dirty="0" smtClean="0">
                <a:latin typeface="Calibri" pitchFamily="34" charset="0"/>
              </a:rPr>
              <a:t>and an </a:t>
            </a:r>
            <a:r>
              <a:rPr lang="en-GB" sz="2000" b="1" dirty="0" smtClean="0">
                <a:latin typeface="Calibri" pitchFamily="34" charset="0"/>
              </a:rPr>
              <a:t>External Exami</a:t>
            </a:r>
            <a:r>
              <a:rPr lang="en-GB" sz="2000" dirty="0" smtClean="0">
                <a:latin typeface="Calibri" pitchFamily="34" charset="0"/>
              </a:rPr>
              <a:t>ner for your final viva (part-time researchers who are also members of staff will have an Internal and </a:t>
            </a:r>
            <a:r>
              <a:rPr lang="en-GB" sz="2000" i="1" dirty="0" smtClean="0">
                <a:latin typeface="Calibri" pitchFamily="34" charset="0"/>
              </a:rPr>
              <a:t>two</a:t>
            </a:r>
            <a:r>
              <a:rPr lang="en-GB" sz="2000" dirty="0" smtClean="0">
                <a:latin typeface="Calibri" pitchFamily="34" charset="0"/>
              </a:rPr>
              <a:t> External Examiners)</a:t>
            </a:r>
          </a:p>
          <a:p>
            <a:pPr marL="266700" indent="-266700">
              <a:buBlip>
                <a:blip r:embed="rId2"/>
              </a:buBlip>
            </a:pPr>
            <a:r>
              <a:rPr lang="en-GB" sz="2000" dirty="0" smtClean="0">
                <a:latin typeface="Calibri" pitchFamily="34" charset="0"/>
              </a:rPr>
              <a:t>You </a:t>
            </a:r>
            <a:r>
              <a:rPr lang="en-GB" sz="2000" i="1" dirty="0" smtClean="0">
                <a:latin typeface="Calibri" pitchFamily="34" charset="0"/>
              </a:rPr>
              <a:t>may</a:t>
            </a:r>
            <a:r>
              <a:rPr lang="en-GB" sz="2000" dirty="0" smtClean="0">
                <a:latin typeface="Calibri" pitchFamily="34" charset="0"/>
              </a:rPr>
              <a:t> have an </a:t>
            </a:r>
            <a:r>
              <a:rPr lang="en-GB" sz="2000" b="1" dirty="0" smtClean="0">
                <a:latin typeface="Calibri" pitchFamily="34" charset="0"/>
              </a:rPr>
              <a:t>Independent Chair </a:t>
            </a:r>
            <a:r>
              <a:rPr lang="en-GB" sz="2000" dirty="0" smtClean="0">
                <a:latin typeface="Calibri" pitchFamily="34" charset="0"/>
              </a:rPr>
              <a:t>for your final viva</a:t>
            </a:r>
            <a:endParaRPr lang="en-GB" sz="2000" dirty="0">
              <a:hlinkClick r:id="rId3"/>
            </a:endParaRPr>
          </a:p>
          <a:p>
            <a:pPr marL="266700" indent="-266700">
              <a:buBlip>
                <a:blip r:embed="rId2"/>
              </a:buBlip>
            </a:pPr>
            <a:endParaRPr lang="en-GB" sz="2000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8194" name="Picture 2" descr="Four businesspeople at boardroom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91025"/>
            <a:ext cx="1335782" cy="8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665288"/>
            <a:ext cx="8248650" cy="4349750"/>
          </a:xfrm>
        </p:spPr>
        <p:txBody>
          <a:bodyPr>
            <a:normAutofit/>
          </a:bodyPr>
          <a:lstStyle/>
          <a:p>
            <a:pPr algn="ctr"/>
            <a:endParaRPr lang="en-GB" b="1" dirty="0">
              <a:latin typeface="Calibri" pitchFamily="34" charset="0"/>
            </a:endParaRPr>
          </a:p>
          <a:p>
            <a:r>
              <a:rPr lang="en-GB" b="1" dirty="0">
                <a:solidFill>
                  <a:srgbClr val="3333CC"/>
                </a:solidFill>
                <a:latin typeface="Calibri" pitchFamily="34" charset="0"/>
              </a:rPr>
              <a:t>…at least once during your </a:t>
            </a:r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research degree</a:t>
            </a:r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pPr marL="266700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attend </a:t>
            </a:r>
            <a:r>
              <a:rPr lang="en-GB" dirty="0">
                <a:latin typeface="Calibri" pitchFamily="34" charset="0"/>
              </a:rPr>
              <a:t>an international conference</a:t>
            </a:r>
          </a:p>
          <a:p>
            <a:pPr marL="266700" indent="-266700">
              <a:buBlip>
                <a:blip r:embed="rId2"/>
              </a:buBlip>
            </a:pPr>
            <a:r>
              <a:rPr lang="en-GB" dirty="0">
                <a:latin typeface="Calibri" pitchFamily="34" charset="0"/>
              </a:rPr>
              <a:t>a</a:t>
            </a:r>
            <a:r>
              <a:rPr lang="en-GB" dirty="0" smtClean="0">
                <a:latin typeface="Calibri" pitchFamily="34" charset="0"/>
              </a:rPr>
              <a:t>ttend the University’s Showcase Postgraduate Researcher Conference (December each year)</a:t>
            </a:r>
            <a:endParaRPr lang="en-GB" dirty="0">
              <a:latin typeface="Calibri" pitchFamily="34" charset="0"/>
            </a:endParaRPr>
          </a:p>
          <a:p>
            <a:pPr marL="266700" indent="-266700">
              <a:buBlip>
                <a:blip r:embed="rId2"/>
              </a:buBlip>
            </a:pPr>
            <a:r>
              <a:rPr lang="en-GB" dirty="0" smtClean="0">
                <a:latin typeface="Calibri" pitchFamily="34" charset="0"/>
              </a:rPr>
              <a:t>attend </a:t>
            </a:r>
            <a:r>
              <a:rPr lang="en-GB" dirty="0">
                <a:latin typeface="Calibri" pitchFamily="34" charset="0"/>
              </a:rPr>
              <a:t>a UK Grad </a:t>
            </a:r>
            <a:r>
              <a:rPr lang="en-GB" dirty="0" smtClean="0">
                <a:latin typeface="Calibri" pitchFamily="34" charset="0"/>
              </a:rPr>
              <a:t>School ‘vitae’ if you are sponsored by a UK research council</a:t>
            </a:r>
            <a:r>
              <a:rPr lang="en-GB" dirty="0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en-GB" b="1" dirty="0">
                <a:solidFill>
                  <a:srgbClr val="3333CC"/>
                </a:solidFill>
              </a:rPr>
              <a:t>		</a:t>
            </a:r>
          </a:p>
        </p:txBody>
      </p:sp>
      <p:pic>
        <p:nvPicPr>
          <p:cNvPr id="15362" name="Picture 2" descr="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8429"/>
            <a:ext cx="2055862" cy="12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80431"/>
            <a:ext cx="8928992" cy="5301208"/>
          </a:xfrm>
          <a:solidFill>
            <a:srgbClr val="00B050"/>
          </a:solidFill>
        </p:spPr>
        <p:txBody>
          <a:bodyPr>
            <a:normAutofit fontScale="70000" lnSpcReduction="20000"/>
          </a:bodyPr>
          <a:lstStyle/>
          <a:p>
            <a:pPr algn="ctr"/>
            <a:endParaRPr lang="en-GB" b="1" dirty="0">
              <a:latin typeface="Calibri" pitchFamily="34" charset="0"/>
            </a:endParaRPr>
          </a:p>
          <a:p>
            <a:r>
              <a:rPr lang="en-GB" sz="4600" b="1" dirty="0" smtClean="0">
                <a:solidFill>
                  <a:srgbClr val="3333CC"/>
                </a:solidFill>
                <a:latin typeface="Calibri" pitchFamily="34" charset="0"/>
              </a:rPr>
              <a:t>Mandatory Online </a:t>
            </a:r>
            <a:r>
              <a:rPr lang="en-GB" sz="4600" b="1" dirty="0" smtClean="0">
                <a:solidFill>
                  <a:srgbClr val="3333CC"/>
                </a:solidFill>
                <a:latin typeface="Calibri" pitchFamily="34" charset="0"/>
              </a:rPr>
              <a:t>Tutorials</a:t>
            </a:r>
            <a:r>
              <a:rPr lang="en-GB" sz="4600" b="1" dirty="0" smtClean="0">
                <a:solidFill>
                  <a:srgbClr val="3333CC"/>
                </a:solidFill>
                <a:latin typeface="Calibri" pitchFamily="34" charset="0"/>
              </a:rPr>
              <a:t>:  </a:t>
            </a:r>
            <a:r>
              <a:rPr lang="en-GB" sz="6300" b="1" dirty="0" smtClean="0">
                <a:solidFill>
                  <a:srgbClr val="3333CC"/>
                </a:solidFill>
                <a:latin typeface="Calibri" pitchFamily="34" charset="0"/>
              </a:rPr>
              <a:t>GRAD</a:t>
            </a:r>
            <a:endParaRPr lang="en-GB" sz="6300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 smtClean="0"/>
              <a:t>Welcome </a:t>
            </a:r>
            <a:r>
              <a:rPr lang="en-GB" dirty="0"/>
              <a:t>to GRAD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u="sng" dirty="0">
                <a:hlinkClick r:id="rId2"/>
              </a:rPr>
              <a:t>https://mymedia.leeds.ac.uk/Mediasite/Play/3e62f90bf67045548b100b3fede0cb1b1d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Transfer process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u="sng" dirty="0">
                <a:hlinkClick r:id="rId3"/>
              </a:rPr>
              <a:t>https://mymedia.leeds.ac.uk/Mediasite/Play/d22cf3e27faf4912a31f14efeb4cb45c1d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 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Sharing notes </a:t>
            </a:r>
            <a:r>
              <a:rPr lang="en-GB" dirty="0" smtClean="0"/>
              <a:t>before a meeting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u="sng" dirty="0">
                <a:hlinkClick r:id="rId4"/>
              </a:rPr>
              <a:t>https://mymedia.leeds.ac.uk/Mediasite/Play/e9b67886a17d4a42b1e480ecc97733e01d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 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Sharing notes </a:t>
            </a:r>
            <a:r>
              <a:rPr lang="en-GB" dirty="0" smtClean="0"/>
              <a:t>after a meeting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u="sng" dirty="0">
                <a:hlinkClick r:id="rId5"/>
              </a:rPr>
              <a:t>https://mymedia.leeds.ac.uk/Mediasite/Play/1bce389c46d446ec9a2a40bc0dda7efe1d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 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Progress report</a:t>
            </a:r>
            <a:endParaRPr lang="en-GB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u="sng" dirty="0">
                <a:hlinkClick r:id="rId6"/>
              </a:rPr>
              <a:t>https://mymedia.leeds.ac.uk/Mediasite/Play/8b72910ca91a4e6fa52f75ab8d112fb11d</a:t>
            </a:r>
            <a:endParaRPr lang="en-GB" sz="2800" dirty="0"/>
          </a:p>
          <a:p>
            <a:pPr marL="538163" lvl="1" indent="-266700">
              <a:spcAft>
                <a:spcPts val="0"/>
              </a:spcAft>
              <a:buBlip>
                <a:blip r:embed="rId7"/>
              </a:buBlip>
            </a:pPr>
            <a:endParaRPr lang="en-GB" b="1" dirty="0"/>
          </a:p>
          <a:p>
            <a:pPr>
              <a:spcAft>
                <a:spcPts val="0"/>
              </a:spcAft>
            </a:pPr>
            <a:r>
              <a:rPr lang="en-GB" b="1" dirty="0"/>
              <a:t>	</a:t>
            </a:r>
            <a:r>
              <a:rPr lang="en-GB" b="1" dirty="0">
                <a:solidFill>
                  <a:srgbClr val="3333CC"/>
                </a:solidFill>
              </a:rPr>
              <a:t>	</a:t>
            </a:r>
          </a:p>
        </p:txBody>
      </p:sp>
      <p:pic>
        <p:nvPicPr>
          <p:cNvPr id="15362" name="Picture 2" descr="Present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80" y="1580431"/>
            <a:ext cx="1880815" cy="11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80431"/>
            <a:ext cx="8928992" cy="530120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endParaRPr lang="en-GB" sz="3200" b="1" dirty="0">
              <a:latin typeface="Calibri" pitchFamily="34" charset="0"/>
            </a:endParaRPr>
          </a:p>
          <a:p>
            <a:r>
              <a:rPr lang="en-GB" sz="3200" b="1" dirty="0" smtClean="0">
                <a:solidFill>
                  <a:srgbClr val="3333CC"/>
                </a:solidFill>
                <a:latin typeface="Calibri" pitchFamily="34" charset="0"/>
              </a:rPr>
              <a:t>Mandatory Online </a:t>
            </a:r>
            <a:r>
              <a:rPr lang="en-GB" sz="3200" b="1" dirty="0" smtClean="0">
                <a:solidFill>
                  <a:srgbClr val="3333CC"/>
                </a:solidFill>
                <a:latin typeface="Calibri" pitchFamily="34" charset="0"/>
              </a:rPr>
              <a:t>Tutorials</a:t>
            </a:r>
            <a:r>
              <a:rPr lang="en-GB" sz="3200" b="1" dirty="0" smtClean="0">
                <a:solidFill>
                  <a:srgbClr val="3333CC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n-GB" sz="3200" b="1" dirty="0" smtClean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en-GB" sz="4400" b="1" dirty="0" smtClean="0">
                <a:solidFill>
                  <a:srgbClr val="3333CC"/>
                </a:solidFill>
                <a:latin typeface="Calibri" pitchFamily="34" charset="0"/>
              </a:rPr>
              <a:t>Leeds Doctoral College</a:t>
            </a:r>
          </a:p>
          <a:p>
            <a:pPr algn="ctr"/>
            <a:r>
              <a:rPr lang="en-GB" b="1" dirty="0" smtClean="0">
                <a:solidFill>
                  <a:srgbClr val="3333CC"/>
                </a:solidFill>
                <a:latin typeface="Calibri" pitchFamily="34" charset="0"/>
              </a:rPr>
              <a:t>Pre- and post-Transfer and support</a:t>
            </a:r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pPr marL="538163" lvl="1" indent="-266700">
              <a:spcAft>
                <a:spcPts val="0"/>
              </a:spcAft>
              <a:buBlip>
                <a:blip r:embed="rId2"/>
              </a:buBlip>
            </a:pPr>
            <a:endParaRPr lang="en-GB" b="1" dirty="0"/>
          </a:p>
          <a:p>
            <a:pPr marL="266700" indent="-266700">
              <a:spcAft>
                <a:spcPts val="0"/>
              </a:spcAft>
              <a:buBlip>
                <a:blip r:embed="rId2"/>
              </a:buBlip>
            </a:pPr>
            <a:r>
              <a:rPr lang="en-GB" sz="1100" b="1" dirty="0">
                <a:hlinkClick r:id="rId3"/>
              </a:rPr>
              <a:t>https://minerva.leeds.ac.uk/webapps/blackboard/content/listContentEditable.jsp?content_id=_6050680_1&amp;course_id=_</a:t>
            </a:r>
            <a:r>
              <a:rPr lang="en-GB" sz="1100" b="1" dirty="0" smtClean="0">
                <a:hlinkClick r:id="rId3"/>
              </a:rPr>
              <a:t>474527_1</a:t>
            </a:r>
            <a:endParaRPr lang="en-GB" sz="1100" b="1" dirty="0" smtClean="0"/>
          </a:p>
          <a:p>
            <a:pPr marL="266700" indent="-266700" algn="ctr">
              <a:spcAft>
                <a:spcPts val="0"/>
              </a:spcAft>
              <a:buBlip>
                <a:blip r:embed="rId2"/>
              </a:buBlip>
            </a:pPr>
            <a:endParaRPr lang="en-GB" sz="1100" b="1" dirty="0" smtClean="0"/>
          </a:p>
          <a:p>
            <a:pPr algn="ctr">
              <a:spcAft>
                <a:spcPts val="0"/>
              </a:spcAft>
            </a:pPr>
            <a:r>
              <a:rPr lang="en-GB" i="1" dirty="0" smtClean="0"/>
              <a:t>(logon </a:t>
            </a:r>
            <a:r>
              <a:rPr lang="en-GB" i="1" dirty="0" smtClean="0"/>
              <a:t>is ISS </a:t>
            </a:r>
            <a:r>
              <a:rPr lang="en-GB" i="1" dirty="0" smtClean="0">
                <a:hlinkClick r:id="rId4"/>
              </a:rPr>
              <a:t>Username@leeds.ac.uk</a:t>
            </a:r>
            <a:r>
              <a:rPr lang="en-GB" i="1" dirty="0" smtClean="0"/>
              <a:t> and email password)</a:t>
            </a:r>
            <a:r>
              <a:rPr lang="en-GB" b="1" dirty="0"/>
              <a:t>	</a:t>
            </a:r>
            <a:r>
              <a:rPr lang="en-GB" b="1" dirty="0">
                <a:solidFill>
                  <a:srgbClr val="3333CC"/>
                </a:solidFill>
              </a:rPr>
              <a:t>	</a:t>
            </a:r>
          </a:p>
        </p:txBody>
      </p:sp>
      <p:pic>
        <p:nvPicPr>
          <p:cNvPr id="15362" name="Picture 2" descr="Presen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4" y="5624483"/>
            <a:ext cx="2055862" cy="12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352" y="1412776"/>
            <a:ext cx="8464872" cy="483554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en-GB" sz="2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600" b="1" dirty="0" smtClean="0">
                <a:solidFill>
                  <a:srgbClr val="3333CC"/>
                </a:solidFill>
                <a:latin typeface="Calibri" pitchFamily="34" charset="0"/>
              </a:rPr>
              <a:t>English Language…</a:t>
            </a:r>
            <a:endParaRPr lang="en-GB" sz="2600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</a:rPr>
              <a:t>The University operates a traffic light system for PGRs for whom English is not their first language: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GB" sz="12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GREEN: No core language problems identified.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26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AMBER: Further core language development likely beneficial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RED: Language puts PGR at risk of not achieving Transfer</a:t>
            </a:r>
          </a:p>
          <a:p>
            <a:pPr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marL="728663" lvl="1" indent="-4572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Calibri" pitchFamily="34" charset="0"/>
              </a:rPr>
              <a:t>All incoming PGRs are designated as</a:t>
            </a:r>
            <a:r>
              <a:rPr lang="en-GB" sz="2200" dirty="0" smtClean="0">
                <a:solidFill>
                  <a:srgbClr val="CC6600"/>
                </a:solidFill>
                <a:latin typeface="Calibri" pitchFamily="34" charset="0"/>
              </a:rPr>
              <a:t> </a:t>
            </a:r>
            <a:r>
              <a:rPr lang="en-GB" sz="2200" b="1" dirty="0" smtClean="0">
                <a:solidFill>
                  <a:srgbClr val="CC6600"/>
                </a:solidFill>
                <a:latin typeface="Calibri" pitchFamily="34" charset="0"/>
              </a:rPr>
              <a:t>AMBER</a:t>
            </a:r>
            <a:r>
              <a:rPr lang="en-GB" sz="2200" dirty="0" smtClean="0">
                <a:solidFill>
                  <a:srgbClr val="CC6600"/>
                </a:solidFill>
                <a:latin typeface="Calibri" pitchFamily="34" charset="0"/>
              </a:rPr>
              <a:t>.</a:t>
            </a:r>
          </a:p>
          <a:p>
            <a:pPr marL="728663" lvl="1" indent="-4572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Calibri" pitchFamily="34" charset="0"/>
              </a:rPr>
              <a:t>Supervisors and PGR discuss together to assess whether further support needed.</a:t>
            </a:r>
          </a:p>
          <a:p>
            <a:pPr>
              <a:lnSpc>
                <a:spcPct val="80000"/>
              </a:lnSpc>
            </a:pPr>
            <a:endParaRPr lang="en-GB" sz="2600" dirty="0">
              <a:solidFill>
                <a:srgbClr val="CC66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5731393"/>
            <a:ext cx="8280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PGR programme and enrolment</a:t>
            </a:r>
            <a:r>
              <a:rPr kumimoji="0" lang="en-GB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procedures 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u="sng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https://www.leeds.ac.uk/arts/info/125008/English_language/2392/insessional_classes/3</a:t>
            </a:r>
            <a:endParaRPr kumimoji="0" lang="en-GB" altLang="en-US" sz="1600" b="0" i="0" u="sng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104188" cy="410445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en-GB" b="1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  <a:p>
            <a:pPr marL="360000" algn="ctr">
              <a:lnSpc>
                <a:spcPct val="90000"/>
              </a:lnSpc>
            </a:pPr>
            <a:r>
              <a:rPr lang="en-GB" sz="3200" dirty="0">
                <a:latin typeface="Calibri" pitchFamily="34" charset="0"/>
              </a:rPr>
              <a:t>t</a:t>
            </a:r>
            <a:r>
              <a:rPr lang="en-GB" sz="3200" dirty="0" smtClean="0">
                <a:latin typeface="Calibri" pitchFamily="34" charset="0"/>
              </a:rPr>
              <a:t>o </a:t>
            </a:r>
            <a:r>
              <a:rPr lang="en-GB" sz="3200" dirty="0">
                <a:latin typeface="Calibri" pitchFamily="34" charset="0"/>
              </a:rPr>
              <a:t>combine world-class </a:t>
            </a:r>
            <a:r>
              <a:rPr lang="en-GB" sz="3200" dirty="0" smtClean="0">
                <a:latin typeface="Calibri" pitchFamily="34" charset="0"/>
              </a:rPr>
              <a:t>earth </a:t>
            </a:r>
            <a:r>
              <a:rPr lang="en-GB" sz="3200" dirty="0">
                <a:latin typeface="Calibri" pitchFamily="34" charset="0"/>
              </a:rPr>
              <a:t>and environment sciences with environmental social sciences in both fundamental and applied </a:t>
            </a:r>
            <a:r>
              <a:rPr lang="en-GB" sz="3200" dirty="0" smtClean="0">
                <a:latin typeface="Calibri" pitchFamily="34" charset="0"/>
              </a:rPr>
              <a:t>research</a:t>
            </a:r>
            <a:endParaRPr lang="en-GB" sz="32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REF2014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2543446"/>
              </p:ext>
            </p:extLst>
          </p:nvPr>
        </p:nvGraphicFramePr>
        <p:xfrm>
          <a:off x="611560" y="5733256"/>
          <a:ext cx="7921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Bitmap Image" r:id="rId3" imgW="6190476" imgH="743054" progId="PBrush">
                  <p:embed/>
                </p:oleObj>
              </mc:Choice>
              <mc:Fallback>
                <p:oleObj name="Bitmap Image" r:id="rId3" imgW="6190476" imgH="743054" progId="PBrush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7921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5434942"/>
              </p:ext>
            </p:extLst>
          </p:nvPr>
        </p:nvGraphicFramePr>
        <p:xfrm>
          <a:off x="-252536" y="1412776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arsro\AppData\Local\Microsoft\Windows\Temporary Internet Files\Content.IE5\23MNUI1C\quotation_marks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1752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425273" y="2276872"/>
            <a:ext cx="7344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The most exciting phrase to hear in science, the one that heralds new discoveries, is not 'Eureka!' but 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'That's </a:t>
            </a:r>
            <a:r>
              <a:rPr lang="en-GB" dirty="0">
                <a:latin typeface="+mn-lt"/>
              </a:rPr>
              <a:t>funny...'</a:t>
            </a:r>
          </a:p>
          <a:p>
            <a:endParaRPr lang="en-GB" dirty="0" smtClean="0">
              <a:latin typeface="+mn-lt"/>
              <a:hlinkClick r:id="rId4"/>
            </a:endParaRPr>
          </a:p>
          <a:p>
            <a:endParaRPr lang="en-GB" dirty="0" smtClean="0">
              <a:latin typeface="+mn-lt"/>
              <a:hlinkClick r:id="rId4"/>
            </a:endParaRPr>
          </a:p>
          <a:p>
            <a:r>
              <a:rPr lang="en-GB" dirty="0" smtClean="0">
                <a:latin typeface="+mn-lt"/>
              </a:rPr>
              <a:t>Isaac </a:t>
            </a:r>
            <a:r>
              <a:rPr lang="en-GB" dirty="0">
                <a:latin typeface="+mn-lt"/>
              </a:rPr>
              <a:t>Asimov 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5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104188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Coping in a challenging research environment…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Build resilience (confidence, purposefulness, adaptability, social support)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S</a:t>
            </a:r>
            <a:r>
              <a:rPr lang="en-GB" sz="2000" dirty="0" smtClean="0">
                <a:latin typeface="Calibri" pitchFamily="34" charset="0"/>
              </a:rPr>
              <a:t>et goals/targets and keep on track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Build good relationships with </a:t>
            </a:r>
            <a:r>
              <a:rPr lang="en-GB" sz="2000" dirty="0" smtClean="0">
                <a:latin typeface="Calibri" pitchFamily="34" charset="0"/>
              </a:rPr>
              <a:t>supervisors and informal </a:t>
            </a:r>
            <a:r>
              <a:rPr lang="en-GB" sz="2000" dirty="0">
                <a:latin typeface="Calibri" pitchFamily="34" charset="0"/>
              </a:rPr>
              <a:t>networks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Ask or seek help as and when needed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Write regularly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Read extensively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Be adaptable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Maintain positive outlets for good well-being (creative, sports, nature, social) and take care of yourself (nutrition)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3333CC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2543446"/>
              </p:ext>
            </p:extLst>
          </p:nvPr>
        </p:nvGraphicFramePr>
        <p:xfrm>
          <a:off x="611560" y="5733256"/>
          <a:ext cx="7921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Bitmap Image" r:id="rId3" imgW="6190476" imgH="743054" progId="PBrush">
                  <p:embed/>
                </p:oleObj>
              </mc:Choice>
              <mc:Fallback>
                <p:oleObj name="Bitmap Image" r:id="rId3" imgW="6190476" imgH="743054" progId="PBrush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7921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352928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Training and Careers…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i</a:t>
            </a:r>
            <a:r>
              <a:rPr lang="en-GB" sz="2000" dirty="0" smtClean="0">
                <a:latin typeface="Calibri" pitchFamily="34" charset="0"/>
              </a:rPr>
              <a:t>n-training as independent early-career researcher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</a:t>
            </a:r>
            <a:r>
              <a:rPr lang="en-GB" sz="2000" dirty="0" smtClean="0">
                <a:latin typeface="Calibri" pitchFamily="34" charset="0"/>
              </a:rPr>
              <a:t>ake control and responsibility for training and development</a:t>
            </a:r>
            <a:endParaRPr lang="en-GB" sz="20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</a:t>
            </a:r>
            <a:r>
              <a:rPr lang="en-GB" sz="2000" dirty="0" smtClean="0">
                <a:latin typeface="Calibri" pitchFamily="34" charset="0"/>
              </a:rPr>
              <a:t>ake every opportunity to experience presenting your work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get involved in teaching on taught programmes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s</a:t>
            </a:r>
            <a:r>
              <a:rPr lang="en-GB" sz="2000" dirty="0" smtClean="0">
                <a:latin typeface="Calibri" pitchFamily="34" charset="0"/>
              </a:rPr>
              <a:t>peak with supervisors from very start about your career aspirations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n</a:t>
            </a:r>
            <a:r>
              <a:rPr lang="en-GB" sz="2000" dirty="0" smtClean="0">
                <a:latin typeface="Calibri" pitchFamily="34" charset="0"/>
              </a:rPr>
              <a:t>etwork extensively and explore/investigate career options from outset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m</a:t>
            </a:r>
            <a:r>
              <a:rPr lang="en-GB" sz="2000" dirty="0" smtClean="0">
                <a:latin typeface="Calibri" pitchFamily="34" charset="0"/>
              </a:rPr>
              <a:t>ake use of excellent resources available to you:  training provision available within university (research group, OD&amp;PL) and external (collaborators, placements); careers service; supervisor networks and collaborative partners (internships)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3333C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2190108"/>
              </p:ext>
            </p:extLst>
          </p:nvPr>
        </p:nvGraphicFramePr>
        <p:xfrm>
          <a:off x="486817" y="5805264"/>
          <a:ext cx="7921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Bitmap Image" r:id="rId3" imgW="6190476" imgH="743054" progId="PBrush">
                  <p:embed/>
                </p:oleObj>
              </mc:Choice>
              <mc:Fallback>
                <p:oleObj name="Bitmap Image" r:id="rId3" imgW="6190476" imgH="743054" progId="PBrush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17" y="5805264"/>
                        <a:ext cx="7921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885996134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56176" y="235350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Engineering</a:t>
            </a:r>
            <a:endParaRPr lang="en-GB" sz="14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350100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Mathematics and Physical Sciences (MaPS)</a:t>
            </a:r>
            <a:endParaRPr lang="en-GB" sz="12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450912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Economics Social Sciences and Law (ESSL)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2400" y="5449019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+mn-lt"/>
              </a:rPr>
              <a:t>Faculty of Medicine and Health</a:t>
            </a:r>
            <a:endParaRPr lang="en-GB" sz="1400" dirty="0">
              <a:solidFill>
                <a:schemeClr val="tx2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4797153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Arts, Humanities and </a:t>
            </a:r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Cultures (AHC)</a:t>
            </a:r>
            <a:endParaRPr lang="en-GB" sz="14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0" name="TextBox 20479"/>
          <p:cNvSpPr txBox="1"/>
          <p:nvPr/>
        </p:nvSpPr>
        <p:spPr>
          <a:xfrm>
            <a:off x="4470684" y="1979411"/>
            <a:ext cx="93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 University Business School (LUBS)</a:t>
            </a:r>
            <a:endParaRPr lang="en-GB" sz="12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05072" y="1808535"/>
            <a:ext cx="792088" cy="72008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 smtClean="0"/>
              <a:t>SEE</a:t>
            </a:r>
            <a:endParaRPr lang="en-GB" sz="1400" dirty="0"/>
          </a:p>
        </p:txBody>
      </p:sp>
      <p:sp>
        <p:nvSpPr>
          <p:cNvPr id="35" name="Oval 34"/>
          <p:cNvSpPr/>
          <p:nvPr/>
        </p:nvSpPr>
        <p:spPr>
          <a:xfrm>
            <a:off x="683569" y="2106132"/>
            <a:ext cx="1021503" cy="7136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 smtClean="0"/>
              <a:t>GEOG</a:t>
            </a:r>
            <a:endParaRPr lang="en-GB" sz="1400" dirty="0"/>
          </a:p>
        </p:txBody>
      </p:sp>
      <p:sp>
        <p:nvSpPr>
          <p:cNvPr id="36" name="Oval 35"/>
          <p:cNvSpPr/>
          <p:nvPr/>
        </p:nvSpPr>
        <p:spPr>
          <a:xfrm>
            <a:off x="683569" y="2859298"/>
            <a:ext cx="847772" cy="6417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dirty="0" smtClean="0"/>
              <a:t>ITS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31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27" name="TextBox 26"/>
          <p:cNvSpPr txBox="1"/>
          <p:nvPr/>
        </p:nvSpPr>
        <p:spPr>
          <a:xfrm>
            <a:off x="6156176" y="235350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Engineering</a:t>
            </a:r>
            <a:endParaRPr lang="en-GB" sz="14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350100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 (MaPS)</a:t>
            </a:r>
            <a:endParaRPr lang="en-GB" sz="12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450912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Economics Social Sciences and Law (ESSL)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4797153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Arts, Humanities and Cultures</a:t>
            </a:r>
            <a:endParaRPr lang="en-GB" sz="14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0" name="TextBox 20479"/>
          <p:cNvSpPr txBox="1"/>
          <p:nvPr/>
        </p:nvSpPr>
        <p:spPr>
          <a:xfrm>
            <a:off x="4470684" y="1979411"/>
            <a:ext cx="93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 University Business School (LUBS)</a:t>
            </a:r>
            <a:endParaRPr lang="en-GB" sz="1200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5600" y="1758460"/>
            <a:ext cx="8064896" cy="5328592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848572" y="1979411"/>
            <a:ext cx="1158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endParaRPr lang="en-GB" sz="4400" b="1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4952" y="2113950"/>
            <a:ext cx="3154960" cy="1664057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ESSI</a:t>
            </a:r>
          </a:p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Palaeo@leeds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Cohen Geochemistry</a:t>
            </a:r>
          </a:p>
          <a:p>
            <a:pPr algn="ctr"/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4616824"/>
            <a:ext cx="3600400" cy="19805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IAG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Applied </a:t>
            </a:r>
            <a:r>
              <a:rPr lang="en-GB" sz="1400" dirty="0">
                <a:solidFill>
                  <a:schemeClr val="tx1"/>
                </a:solidFill>
              </a:rPr>
              <a:t>Geophysics; Basin Structure Group; Rock Mechanics/Engineering Geology, </a:t>
            </a:r>
            <a:r>
              <a:rPr lang="en-GB" sz="1400" dirty="0" err="1">
                <a:solidFill>
                  <a:schemeClr val="tx1"/>
                </a:solidFill>
              </a:rPr>
              <a:t>Geomechanics</a:t>
            </a:r>
            <a:r>
              <a:rPr lang="en-GB" sz="1400" dirty="0">
                <a:solidFill>
                  <a:schemeClr val="tx1"/>
                </a:solidFill>
              </a:rPr>
              <a:t>; Minerals and Ore Geology; </a:t>
            </a:r>
            <a:r>
              <a:rPr lang="en-GB" sz="1400" dirty="0" err="1">
                <a:solidFill>
                  <a:schemeClr val="tx1"/>
                </a:solidFill>
              </a:rPr>
              <a:t>Sedimetology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 smtClean="0"/>
          </a:p>
        </p:txBody>
      </p:sp>
      <p:sp>
        <p:nvSpPr>
          <p:cNvPr id="5" name="Oval 4"/>
          <p:cNvSpPr/>
          <p:nvPr/>
        </p:nvSpPr>
        <p:spPr>
          <a:xfrm>
            <a:off x="2915816" y="3120927"/>
            <a:ext cx="3024336" cy="2108273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ICAS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Climate and Climate Impacts; Atmosphere and Cloud Dynamics; Atmospheric Chemistry and Aerosols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07395" y="1758460"/>
            <a:ext cx="3541784" cy="2375036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SRI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Economics and Policy for Sustainability; Environment and Development; Social and Political Dimensions of Sustainability; Business and Organisations for Sustainable Societies; Energy and Climate Change Mitigation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99968" y="4444987"/>
            <a:ext cx="3456384" cy="2312575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IGT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Deep Earth; Geodynamics and Tectonics; High Temperature </a:t>
            </a:r>
            <a:r>
              <a:rPr lang="en-GB" sz="1400" dirty="0" err="1" smtClean="0">
                <a:solidFill>
                  <a:schemeClr val="tx1"/>
                </a:solidFill>
              </a:rPr>
              <a:t>Geochemisry</a:t>
            </a:r>
            <a:r>
              <a:rPr lang="en-GB" sz="1400" dirty="0" smtClean="0">
                <a:solidFill>
                  <a:schemeClr val="tx1"/>
                </a:solidFill>
              </a:rPr>
              <a:t>; Volcanology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School of Earth and Environment</a:t>
            </a:r>
            <a:br>
              <a:rPr lang="en-GB"/>
            </a:br>
            <a:r>
              <a:rPr lang="en-GB" sz="1200"/>
              <a:t>Faculty of Environment</a:t>
            </a:r>
            <a:endParaRPr lang="en-US" sz="1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752904" cy="519271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050300" y="1397208"/>
            <a:ext cx="7374136" cy="1008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81369"/>
            <a:ext cx="812056" cy="119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57524" y="1525655"/>
            <a:ext cx="503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ESSI (Earth Surface 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Rob Newton</a:t>
            </a:r>
            <a:endParaRPr lang="en-GB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0557" y="2471098"/>
            <a:ext cx="7416655" cy="1160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023711" y="3681067"/>
            <a:ext cx="7430810" cy="851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024836" y="4599317"/>
            <a:ext cx="7429685" cy="894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IGT (Geophysics and Tectonics)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Dr Phil Livermore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0556" y="5562395"/>
            <a:ext cx="7403879" cy="109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SRI (Sustainability)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Dr Lucie Middlemiss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Dr Martin Dallimer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80" y="2580110"/>
            <a:ext cx="680279" cy="100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82" y="2578130"/>
            <a:ext cx="713866" cy="105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327727" y="2510825"/>
            <a:ext cx="467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 (Applied Geoscience)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Nigel Mountney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Rachael Spraggs</a:t>
            </a:r>
            <a:endParaRPr lang="en-GB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512" y="3666764"/>
            <a:ext cx="657641" cy="9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343914" y="3736411"/>
            <a:ext cx="504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ICAS (Climate and Atmospheric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Martyn Chipperfield</a:t>
            </a:r>
            <a:endParaRPr lang="en-GB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650">
            <a:off x="1811613" y="4617836"/>
            <a:ext cx="603777" cy="8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941" y="5619367"/>
            <a:ext cx="653375" cy="9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179" y="5606493"/>
            <a:ext cx="678554" cy="100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678444069"/>
              </p:ext>
            </p:extLst>
          </p:nvPr>
        </p:nvGraphicFramePr>
        <p:xfrm>
          <a:off x="-326164" y="1396025"/>
          <a:ext cx="1902509" cy="16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940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Leeds">
  <a:themeElements>
    <a:clrScheme name="University of Leeds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University of Le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y of Leeds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9029</TotalTime>
  <Words>2138</Words>
  <Application>Microsoft Office PowerPoint</Application>
  <PresentationFormat>On-screen Show (4:3)</PresentationFormat>
  <Paragraphs>378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Brush Script MT</vt:lpstr>
      <vt:lpstr>Calibri</vt:lpstr>
      <vt:lpstr>Times</vt:lpstr>
      <vt:lpstr>Times New Roman</vt:lpstr>
      <vt:lpstr>Wingdings</vt:lpstr>
      <vt:lpstr>University of Leeds</vt:lpstr>
      <vt:lpstr>Bitmap Image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PowerPoint Presentation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  <vt:lpstr>School of Earth and Environment Faculty of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Lesnianski</dc:creator>
  <cp:lastModifiedBy>Michelle Lesnianski</cp:lastModifiedBy>
  <cp:revision>451</cp:revision>
  <dcterms:created xsi:type="dcterms:W3CDTF">1601-01-01T00:00:00Z</dcterms:created>
  <dcterms:modified xsi:type="dcterms:W3CDTF">2018-09-28T08:30:28Z</dcterms:modified>
</cp:coreProperties>
</file>