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7" r:id="rId3"/>
    <p:sldId id="275" r:id="rId4"/>
    <p:sldId id="271" r:id="rId5"/>
    <p:sldId id="349" r:id="rId6"/>
    <p:sldId id="347" r:id="rId7"/>
    <p:sldId id="350" r:id="rId8"/>
    <p:sldId id="348" r:id="rId9"/>
    <p:sldId id="334" r:id="rId10"/>
    <p:sldId id="304" r:id="rId11"/>
    <p:sldId id="313" r:id="rId12"/>
    <p:sldId id="303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20F2B-DD33-4FE4-B054-B81484A16712}" type="datetimeFigureOut">
              <a:rPr lang="en-GB" smtClean="0"/>
              <a:pPr/>
              <a:t>01/10/2018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25622-CC6D-453F-954B-18ADC327D9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75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40674-CD4C-4C51-A0A1-21DD5521E35F}" type="datetimeFigureOut">
              <a:rPr lang="en-GB" smtClean="0"/>
              <a:pPr/>
              <a:t>01/10/2018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430F5-6F2A-41C9-932D-629A6494F5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17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Public Money, Grants – AUDIT - Transparency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30F5-6F2A-41C9-932D-629A6494F58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248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In an ideal world this is an complete process but if any stages are broken the invoice will fail. Any guesses for the most common reason?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626F2-E5B5-4A67-83BE-7EB8564C802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36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Accounts on Stop, Interest Charges, Reputation, Annual Stats in Accounts …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626F2-E5B5-4A67-83BE-7EB8564C802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10/1/2018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10/1/2018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10/1/2018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10/1/2018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University Procurement					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10/1/2018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University Procurement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			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10/1/2018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University Procurement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			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10/1/2018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10/1/2018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10/1/2018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10/1/2018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10/1/2018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A97C-6094-44F3-9AD2-0A11796E8BE7}" type="datetimeFigureOut">
              <a:rPr lang="en-US" smtClean="0"/>
              <a:pPr/>
              <a:t>10/1/2018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.wikipedia.org/wiki/Societas_Europae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acrle\Desktop\Sat 3\University Images\New Pictures\P4210033.JPG"/>
          <p:cNvPicPr>
            <a:picLocks noChangeAspect="1" noChangeArrowheads="1"/>
          </p:cNvPicPr>
          <p:nvPr/>
        </p:nvPicPr>
        <p:blipFill>
          <a:blip r:embed="rId2" cstate="print">
            <a:lum bright="37000" contrast="-1000"/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5127327"/>
            <a:ext cx="7344816" cy="1470025"/>
          </a:xfrm>
        </p:spPr>
        <p:txBody>
          <a:bodyPr/>
          <a:lstStyle/>
          <a:p>
            <a:pPr algn="r"/>
            <a:r>
              <a:rPr lang="en-GB" b="1" dirty="0" smtClean="0">
                <a:latin typeface="Arial" pitchFamily="34" charset="0"/>
                <a:cs typeface="Arial" pitchFamily="34" charset="0"/>
              </a:rPr>
              <a:t>Introduction to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Purchasing</a:t>
            </a:r>
            <a:br>
              <a:rPr lang="en-GB" b="1" dirty="0" smtClean="0"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latin typeface="Arial" pitchFamily="34" charset="0"/>
                <a:cs typeface="Arial" pitchFamily="34" charset="0"/>
              </a:rPr>
              <a:t>Richard Lewis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1680" y="6118448"/>
            <a:ext cx="6400800" cy="622920"/>
          </a:xfrm>
        </p:spPr>
        <p:txBody>
          <a:bodyPr>
            <a:normAutofit/>
          </a:bodyPr>
          <a:lstStyle/>
          <a:p>
            <a:pPr algn="r"/>
            <a:endParaRPr lang="en-GB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July 2018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5600" y="1665288"/>
            <a:ext cx="8429625" cy="50760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Impact of Late </a:t>
            </a:r>
            <a:r>
              <a:rPr lang="en-GB" b="1" dirty="0">
                <a:solidFill>
                  <a:srgbClr val="C00000"/>
                </a:solidFill>
              </a:rPr>
              <a:t>Payment</a:t>
            </a:r>
            <a:r>
              <a:rPr lang="en-GB" b="1" dirty="0" smtClean="0">
                <a:solidFill>
                  <a:srgbClr val="C00000"/>
                </a:solidFill>
              </a:rPr>
              <a:t>!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Both </a:t>
            </a:r>
            <a:r>
              <a:rPr lang="en-GB" b="1" dirty="0" smtClean="0">
                <a:solidFill>
                  <a:srgbClr val="C00000"/>
                </a:solidFill>
              </a:rPr>
              <a:t>Purchasing</a:t>
            </a:r>
            <a:r>
              <a:rPr lang="en-GB" dirty="0" smtClean="0"/>
              <a:t> and </a:t>
            </a:r>
            <a:r>
              <a:rPr lang="en-GB" b="1" dirty="0" smtClean="0">
                <a:solidFill>
                  <a:srgbClr val="C00000"/>
                </a:solidFill>
              </a:rPr>
              <a:t>Finance </a:t>
            </a:r>
            <a:r>
              <a:rPr lang="en-GB" dirty="0" smtClean="0"/>
              <a:t>waste time chasing requisitioners or Goods Receipters to try and clear the issues.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Suppliers put our </a:t>
            </a:r>
            <a:r>
              <a:rPr lang="en-GB" b="1" dirty="0" smtClean="0">
                <a:solidFill>
                  <a:srgbClr val="C00000"/>
                </a:solidFill>
              </a:rPr>
              <a:t>accounts on STOP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and in doing so prevent other Faculties from receiving their Goods/Services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Suppliers lose interest in supplying the University and the </a:t>
            </a:r>
            <a:r>
              <a:rPr lang="en-GB" b="1" dirty="0" smtClean="0">
                <a:solidFill>
                  <a:srgbClr val="C00000"/>
                </a:solidFill>
              </a:rPr>
              <a:t>reputation of the University is damaged</a:t>
            </a:r>
            <a:r>
              <a:rPr lang="en-GB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Legal Requirement – </a:t>
            </a:r>
            <a:r>
              <a:rPr lang="en-GB" dirty="0" smtClean="0">
                <a:solidFill>
                  <a:srgbClr val="C00000"/>
                </a:solidFill>
              </a:rPr>
              <a:t>‘</a:t>
            </a:r>
            <a:r>
              <a:rPr lang="en-GB" b="1" dirty="0" smtClean="0">
                <a:solidFill>
                  <a:srgbClr val="C00000"/>
                </a:solidFill>
              </a:rPr>
              <a:t>Late Payment Act’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0412" y="303039"/>
            <a:ext cx="38526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SAP Goods Receipt &amp; </a:t>
            </a:r>
            <a:r>
              <a:rPr lang="en-GB" sz="2400" dirty="0" smtClean="0">
                <a:solidFill>
                  <a:srgbClr val="C00000"/>
                </a:solidFill>
              </a:rPr>
              <a:t>Blocked</a:t>
            </a:r>
          </a:p>
          <a:p>
            <a:r>
              <a:rPr lang="en-GB" sz="2400" dirty="0" smtClean="0">
                <a:solidFill>
                  <a:srgbClr val="C00000"/>
                </a:solidFill>
              </a:rPr>
              <a:t>Invoices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7764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Audit Issues:</a:t>
            </a:r>
          </a:p>
          <a:p>
            <a:endParaRPr lang="en-GB" dirty="0"/>
          </a:p>
          <a:p>
            <a:r>
              <a:rPr lang="en-GB" dirty="0" smtClean="0"/>
              <a:t>Low Value Orders – </a:t>
            </a:r>
            <a:r>
              <a:rPr lang="en-GB" dirty="0" smtClean="0">
                <a:solidFill>
                  <a:srgbClr val="C00000"/>
                </a:solidFill>
              </a:rPr>
              <a:t>Cost of Purchasing ‘£’</a:t>
            </a:r>
          </a:p>
          <a:p>
            <a:r>
              <a:rPr lang="en-GB" dirty="0" smtClean="0"/>
              <a:t>Retrospective Orders</a:t>
            </a:r>
          </a:p>
          <a:p>
            <a:r>
              <a:rPr lang="en-GB" dirty="0" smtClean="0"/>
              <a:t>Detail in SIPR Requisition</a:t>
            </a:r>
          </a:p>
          <a:p>
            <a:pPr lvl="1"/>
            <a:r>
              <a:rPr lang="en-GB" dirty="0" smtClean="0"/>
              <a:t>Incorrect Order/invoice Setup</a:t>
            </a:r>
          </a:p>
          <a:p>
            <a:r>
              <a:rPr lang="en-GB" dirty="0" smtClean="0"/>
              <a:t>Employment Status (IR35) – </a:t>
            </a:r>
            <a:r>
              <a:rPr lang="en-GB" sz="2600" dirty="0" smtClean="0">
                <a:solidFill>
                  <a:srgbClr val="C00000"/>
                </a:solidFill>
              </a:rPr>
              <a:t>Contractors/Consultants</a:t>
            </a:r>
          </a:p>
          <a:p>
            <a:r>
              <a:rPr lang="en-GB" dirty="0" smtClean="0"/>
              <a:t>New </a:t>
            </a:r>
            <a:r>
              <a:rPr lang="en-GB" dirty="0" smtClean="0"/>
              <a:t>Vendors - Foreign Vendors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Sustainability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2" y="2281237"/>
            <a:ext cx="42957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3568" y="1052513"/>
            <a:ext cx="7546032" cy="5073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Presentation Key Theme:</a:t>
            </a:r>
          </a:p>
          <a:p>
            <a:pPr marL="0" indent="0">
              <a:buNone/>
            </a:pPr>
            <a:endParaRPr lang="en-GB" dirty="0" smtClean="0"/>
          </a:p>
          <a:p>
            <a:pPr marL="857250" lvl="1" indent="-457200"/>
            <a:r>
              <a:rPr lang="en-GB" sz="3600" dirty="0" smtClean="0">
                <a:solidFill>
                  <a:schemeClr val="bg1"/>
                </a:solidFill>
              </a:rPr>
              <a:t>Purchasing Structure</a:t>
            </a:r>
          </a:p>
          <a:p>
            <a:pPr marL="857250" lvl="1" indent="-457200"/>
            <a:endParaRPr lang="en-GB" sz="3600" dirty="0" smtClean="0">
              <a:solidFill>
                <a:schemeClr val="bg1"/>
              </a:solidFill>
            </a:endParaRPr>
          </a:p>
          <a:p>
            <a:pPr marL="857250" lvl="1" indent="-457200"/>
            <a:r>
              <a:rPr lang="en-GB" sz="3600" dirty="0" smtClean="0">
                <a:solidFill>
                  <a:schemeClr val="bg1"/>
                </a:solidFill>
              </a:rPr>
              <a:t>University Financial Rules</a:t>
            </a:r>
          </a:p>
          <a:p>
            <a:pPr marL="857250" lvl="1" indent="-457200"/>
            <a:endParaRPr lang="en-GB" sz="3600" dirty="0" smtClean="0">
              <a:solidFill>
                <a:schemeClr val="bg1"/>
              </a:solidFill>
            </a:endParaRPr>
          </a:p>
          <a:p>
            <a:pPr marL="857250" lvl="1" indent="-457200"/>
            <a:r>
              <a:rPr lang="en-GB" sz="3600" dirty="0" smtClean="0">
                <a:solidFill>
                  <a:schemeClr val="bg1"/>
                </a:solidFill>
              </a:rPr>
              <a:t>Purchasing Systems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b="1" dirty="0" smtClean="0">
                <a:solidFill>
                  <a:srgbClr val="C00000"/>
                </a:solidFill>
              </a:rPr>
              <a:t>Operations Team Responsibilities:</a:t>
            </a:r>
          </a:p>
          <a:p>
            <a:pPr>
              <a:buNone/>
            </a:pPr>
            <a:endParaRPr lang="en-GB" b="1" dirty="0">
              <a:solidFill>
                <a:srgbClr val="C00000"/>
              </a:solidFill>
            </a:endParaRPr>
          </a:p>
          <a:p>
            <a:r>
              <a:rPr lang="en-GB" dirty="0" smtClean="0"/>
              <a:t>Day to day procurement</a:t>
            </a:r>
          </a:p>
          <a:p>
            <a:r>
              <a:rPr lang="en-GB" dirty="0" smtClean="0"/>
              <a:t>Advice &amp; Guidance</a:t>
            </a:r>
            <a:endParaRPr lang="en-GB" sz="2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dirty="0" smtClean="0"/>
              <a:t>New Vendor setup</a:t>
            </a:r>
          </a:p>
          <a:p>
            <a:r>
              <a:rPr lang="en-GB" dirty="0" smtClean="0"/>
              <a:t>Blocked &amp; Parked Invoices</a:t>
            </a:r>
          </a:p>
          <a:p>
            <a:r>
              <a:rPr lang="en-GB" dirty="0" smtClean="0"/>
              <a:t>Systems Training</a:t>
            </a:r>
          </a:p>
          <a:p>
            <a:r>
              <a:rPr lang="en-GB" dirty="0" smtClean="0"/>
              <a:t>Systems Maintenance</a:t>
            </a:r>
          </a:p>
          <a:p>
            <a:r>
              <a:rPr lang="en-GB" dirty="0" smtClean="0"/>
              <a:t>Sustainability projects</a:t>
            </a:r>
          </a:p>
          <a:p>
            <a:pPr marL="0" indent="0">
              <a:buNone/>
            </a:pPr>
            <a:endParaRPr lang="en-GB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Category/Contracts </a:t>
            </a:r>
            <a:r>
              <a:rPr lang="en-GB" b="1" dirty="0">
                <a:solidFill>
                  <a:srgbClr val="C00000"/>
                </a:solidFill>
              </a:rPr>
              <a:t>Management:</a:t>
            </a:r>
          </a:p>
          <a:p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Policies/Procedures &amp; Strategy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Tenders &amp; High Value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Procurements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– (Services &amp; Equipment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Category/contract Management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795" y="2392288"/>
            <a:ext cx="4528416" cy="27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556792"/>
            <a:ext cx="5616624" cy="5137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568" y="1556792"/>
            <a:ext cx="2640736" cy="5140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571" y="1556792"/>
            <a:ext cx="2558357" cy="52059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36096" y="303039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>
                <a:solidFill>
                  <a:srgbClr val="C00000"/>
                </a:solidFill>
              </a:rPr>
              <a:t>Contracted Suppliers:</a:t>
            </a:r>
          </a:p>
        </p:txBody>
      </p:sp>
    </p:spTree>
    <p:extLst>
      <p:ext uri="{BB962C8B-B14F-4D97-AF65-F5344CB8AC3E}">
        <p14:creationId xmlns:p14="http://schemas.microsoft.com/office/powerpoint/2010/main" val="134706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412776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SAP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2" tooltip="Societas Europaea"/>
              </a:rPr>
              <a:t>SE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GB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GB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ysteme</a:t>
            </a: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 </a:t>
            </a:r>
            <a:r>
              <a:rPr lang="en-GB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GB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nwendungen</a:t>
            </a: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und </a:t>
            </a:r>
            <a:r>
              <a:rPr lang="en-GB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GB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rodukte</a:t>
            </a: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der </a:t>
            </a:r>
            <a:r>
              <a:rPr lang="en-GB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Datenverarbeitung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"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ystems, 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pplications &amp; 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roducts in Data Processing") is a German multinational software corporation that makes enterprise software to manage business operations and customer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relations.</a:t>
            </a:r>
            <a:r>
              <a:rPr lang="en-GB" sz="1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SAP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headquartered in Walldorf, Baden-Württemberg, with regional offices in 130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countries.  The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company has over 335,000 customers in over 180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countries.</a:t>
            </a:r>
          </a:p>
          <a:p>
            <a:pPr lvl="1"/>
            <a:endParaRPr lang="en-GB" dirty="0" smtClean="0"/>
          </a:p>
          <a:p>
            <a:pPr lvl="1"/>
            <a:r>
              <a:rPr lang="en-GB" b="1" dirty="0" smtClean="0"/>
              <a:t>SIPR</a:t>
            </a:r>
            <a:r>
              <a:rPr lang="en-GB" dirty="0" smtClean="0"/>
              <a:t> –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Requisitioning System</a:t>
            </a:r>
          </a:p>
          <a:p>
            <a:pPr lvl="1"/>
            <a:endParaRPr lang="en-GB" b="1" dirty="0" smtClean="0">
              <a:solidFill>
                <a:schemeClr val="tx2"/>
              </a:solidFill>
            </a:endParaRPr>
          </a:p>
          <a:p>
            <a:pPr lvl="1"/>
            <a:endParaRPr lang="en-GB" b="1" dirty="0" smtClean="0">
              <a:solidFill>
                <a:schemeClr val="tx2"/>
              </a:solidFill>
            </a:endParaRPr>
          </a:p>
          <a:p>
            <a:pPr lvl="1"/>
            <a:r>
              <a:rPr lang="en-GB" b="1" dirty="0" smtClean="0">
                <a:solidFill>
                  <a:schemeClr val="tx2"/>
                </a:solidFill>
              </a:rPr>
              <a:t>Science Warehouse</a:t>
            </a:r>
          </a:p>
          <a:p>
            <a:pPr lvl="1"/>
            <a:endParaRPr lang="en-GB" b="1" dirty="0" smtClean="0"/>
          </a:p>
          <a:p>
            <a:pPr lvl="1"/>
            <a:endParaRPr lang="en-GB" b="1" dirty="0" smtClean="0"/>
          </a:p>
          <a:p>
            <a:pPr lvl="1"/>
            <a:r>
              <a:rPr lang="en-GB" b="1" dirty="0" smtClean="0"/>
              <a:t>Purchase Cards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622" y="332656"/>
            <a:ext cx="3638178" cy="1018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4500188"/>
            <a:ext cx="1814884" cy="128153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508104" y="3068960"/>
            <a:ext cx="504056" cy="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007" y="5877161"/>
            <a:ext cx="1873401" cy="853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60" y="2152622"/>
            <a:ext cx="2232248" cy="223224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211960" y="4581128"/>
            <a:ext cx="2448272" cy="543588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35896" y="6125772"/>
            <a:ext cx="2592288" cy="39532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5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-27384"/>
            <a:ext cx="4280026" cy="1656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91742"/>
            <a:ext cx="4074300" cy="144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2924945"/>
            <a:ext cx="5187959" cy="1368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8348" y="2708920"/>
            <a:ext cx="3616140" cy="2160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" y="5612566"/>
            <a:ext cx="4608512" cy="12008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056" y="27196"/>
            <a:ext cx="4037352" cy="246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024" y="4954360"/>
            <a:ext cx="4355976" cy="1903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931" y="4303737"/>
            <a:ext cx="2893965" cy="128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683" y="116632"/>
            <a:ext cx="4002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https://www.warp-it.co.uk/company/uol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870"/>
            <a:ext cx="9144000" cy="639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3"/>
          <p:cNvSpPr>
            <a:spLocks noGrp="1"/>
          </p:cNvSpPr>
          <p:nvPr>
            <p:ph idx="1"/>
          </p:nvPr>
        </p:nvSpPr>
        <p:spPr>
          <a:xfrm>
            <a:off x="395288" y="1484313"/>
            <a:ext cx="8429625" cy="504031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Purchasing Cycle</a:t>
            </a:r>
          </a:p>
        </p:txBody>
      </p:sp>
      <p:sp>
        <p:nvSpPr>
          <p:cNvPr id="5" name="Pentagon 4"/>
          <p:cNvSpPr/>
          <p:nvPr/>
        </p:nvSpPr>
        <p:spPr>
          <a:xfrm>
            <a:off x="179512" y="3429000"/>
            <a:ext cx="1223962" cy="642938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/>
              <a:t>Business Requirement to Purchase</a:t>
            </a:r>
          </a:p>
        </p:txBody>
      </p:sp>
      <p:sp>
        <p:nvSpPr>
          <p:cNvPr id="6" name="Pentagon 5"/>
          <p:cNvSpPr/>
          <p:nvPr/>
        </p:nvSpPr>
        <p:spPr>
          <a:xfrm>
            <a:off x="1476375" y="3429000"/>
            <a:ext cx="1150938" cy="642938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/>
              <a:t>Purchase Requisition</a:t>
            </a:r>
          </a:p>
        </p:txBody>
      </p:sp>
      <p:sp>
        <p:nvSpPr>
          <p:cNvPr id="7" name="Pentagon 6"/>
          <p:cNvSpPr/>
          <p:nvPr/>
        </p:nvSpPr>
        <p:spPr>
          <a:xfrm>
            <a:off x="2700338" y="3429000"/>
            <a:ext cx="1000125" cy="642938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/>
              <a:t>Budget Holder Approval</a:t>
            </a:r>
          </a:p>
        </p:txBody>
      </p:sp>
      <p:sp>
        <p:nvSpPr>
          <p:cNvPr id="8" name="Pentagon 7"/>
          <p:cNvSpPr/>
          <p:nvPr/>
        </p:nvSpPr>
        <p:spPr>
          <a:xfrm>
            <a:off x="3779838" y="3429000"/>
            <a:ext cx="955675" cy="64293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/>
              <a:t>FA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/>
              <a:t>Approval</a:t>
            </a:r>
          </a:p>
        </p:txBody>
      </p:sp>
      <p:sp>
        <p:nvSpPr>
          <p:cNvPr id="9" name="Pentagon 8"/>
          <p:cNvSpPr/>
          <p:nvPr/>
        </p:nvSpPr>
        <p:spPr>
          <a:xfrm>
            <a:off x="4787900" y="3429000"/>
            <a:ext cx="1019175" cy="64293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/>
              <a:t>Release Purchase Order</a:t>
            </a:r>
          </a:p>
        </p:txBody>
      </p:sp>
      <p:sp>
        <p:nvSpPr>
          <p:cNvPr id="10" name="Pentagon 9"/>
          <p:cNvSpPr/>
          <p:nvPr/>
        </p:nvSpPr>
        <p:spPr>
          <a:xfrm>
            <a:off x="5867400" y="3429000"/>
            <a:ext cx="938213" cy="642938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/>
              <a:t>Delivery Receipt (GR)</a:t>
            </a:r>
          </a:p>
        </p:txBody>
      </p:sp>
      <p:sp>
        <p:nvSpPr>
          <p:cNvPr id="11" name="Pentagon 10"/>
          <p:cNvSpPr/>
          <p:nvPr/>
        </p:nvSpPr>
        <p:spPr>
          <a:xfrm>
            <a:off x="6875463" y="3429000"/>
            <a:ext cx="1125537" cy="642938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/>
              <a:t>Purchase Invoice verification</a:t>
            </a:r>
          </a:p>
        </p:txBody>
      </p:sp>
      <p:sp>
        <p:nvSpPr>
          <p:cNvPr id="12" name="Pentagon 11"/>
          <p:cNvSpPr/>
          <p:nvPr/>
        </p:nvSpPr>
        <p:spPr>
          <a:xfrm>
            <a:off x="8072438" y="3429000"/>
            <a:ext cx="1071562" cy="642938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/>
              <a:t>Purchase Invoice Payment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707904" y="2132856"/>
            <a:ext cx="0" cy="3600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796136" y="2132856"/>
            <a:ext cx="0" cy="3600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804248" y="2132856"/>
            <a:ext cx="0" cy="3600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791493" y="2420888"/>
            <a:ext cx="2124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Faculty/School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814094" y="2340169"/>
            <a:ext cx="1062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Faculty/</a:t>
            </a:r>
          </a:p>
          <a:p>
            <a:r>
              <a:rPr lang="en-GB" sz="1600" dirty="0" smtClean="0"/>
              <a:t>School</a:t>
            </a:r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890058" y="2436118"/>
            <a:ext cx="2124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Accounts Payable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031853" y="2348880"/>
            <a:ext cx="1764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Operational Purchasing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899592" y="472688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SIPR</a:t>
            </a:r>
          </a:p>
          <a:p>
            <a:r>
              <a:rPr lang="en-GB" dirty="0" smtClean="0"/>
              <a:t>Science Warehouse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923928" y="4725144"/>
            <a:ext cx="172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SAP</a:t>
            </a:r>
          </a:p>
          <a:p>
            <a:r>
              <a:rPr lang="en-GB" dirty="0" smtClean="0"/>
              <a:t>Purchase Card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012160" y="47251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SAP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7164288" y="47279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8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2147</TotalTime>
  <Words>266</Words>
  <Application>Microsoft Office PowerPoint</Application>
  <PresentationFormat>On-screen Show (4:3)</PresentationFormat>
  <Paragraphs>81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Blank</vt:lpstr>
      <vt:lpstr>Introduction to Purchasing Richard Lewis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Sustainability</vt:lpstr>
    </vt:vector>
  </TitlesOfParts>
  <Company>University of Leeds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Purchasing</dc:title>
  <dc:creator>facrle</dc:creator>
  <cp:lastModifiedBy>Richard Lewis</cp:lastModifiedBy>
  <cp:revision>191</cp:revision>
  <cp:lastPrinted>2015-06-08T12:37:44Z</cp:lastPrinted>
  <dcterms:created xsi:type="dcterms:W3CDTF">2014-03-07T15:19:57Z</dcterms:created>
  <dcterms:modified xsi:type="dcterms:W3CDTF">2018-10-01T10:12:43Z</dcterms:modified>
</cp:coreProperties>
</file>