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89" r:id="rId3"/>
    <p:sldId id="291" r:id="rId4"/>
    <p:sldId id="286" r:id="rId5"/>
    <p:sldId id="287" r:id="rId6"/>
    <p:sldId id="293" r:id="rId7"/>
    <p:sldId id="294" r:id="rId8"/>
    <p:sldId id="295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11" autoAdjust="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BBC54-47F2-4EF7-87D9-8821142B852E}" type="datetimeFigureOut">
              <a:rPr lang="en-GB" smtClean="0"/>
              <a:t>21/09/2016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EE56A-419C-486B-A397-2B8AB73715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266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Co-developed and based on </a:t>
            </a:r>
            <a:r>
              <a:rPr lang="en-GB" baseline="0" dirty="0" err="1" smtClean="0"/>
              <a:t>pepnet</a:t>
            </a:r>
            <a:r>
              <a:rPr lang="en-GB" baseline="0" dirty="0" smtClean="0"/>
              <a:t> input from 3 years ago and 4 workshops last year; </a:t>
            </a:r>
          </a:p>
          <a:p>
            <a:r>
              <a:rPr lang="en-GB" baseline="0" dirty="0" smtClean="0"/>
              <a:t>Altogether over 115 people fed into the plan.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EE56A-419C-486B-A397-2B8AB73715C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901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3" descr="Leeds_100%Blac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732240" y="6095256"/>
            <a:ext cx="22653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32"/>
          <a:stretch/>
        </p:blipFill>
        <p:spPr>
          <a:xfrm>
            <a:off x="76200" y="5871216"/>
            <a:ext cx="3365754" cy="633413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76200" y="6352039"/>
            <a:ext cx="4334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public engagement with research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 descr="Leeds_100%Blac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732240" y="6095256"/>
            <a:ext cx="22653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32"/>
          <a:stretch/>
        </p:blipFill>
        <p:spPr>
          <a:xfrm>
            <a:off x="76200" y="5871216"/>
            <a:ext cx="3365754" cy="633413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76200" y="6352039"/>
            <a:ext cx="4334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public engagement with research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hyperlink" Target="http://www.leeds.ac.uk/pepnet" TargetMode="External"/><Relationship Id="rId7" Type="http://schemas.openxmlformats.org/officeDocument/2006/relationships/image" Target="../media/image8.jpeg"/><Relationship Id="rId2" Type="http://schemas.openxmlformats.org/officeDocument/2006/relationships/hyperlink" Target="mailto:peteam@leeds.ac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96788" y="2339077"/>
            <a:ext cx="7084162" cy="1623323"/>
            <a:chOff x="896788" y="-1037"/>
            <a:chExt cx="7084162" cy="162332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4982" y="-1037"/>
              <a:ext cx="6407774" cy="1153662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896788" y="914400"/>
              <a:ext cx="70841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spc="-300" dirty="0">
                  <a:latin typeface="+mj-lt"/>
                </a:rPr>
                <a:t>p</a:t>
              </a:r>
              <a:r>
                <a:rPr lang="en-GB" sz="4000" spc="-300" dirty="0" smtClean="0">
                  <a:latin typeface="+mj-lt"/>
                </a:rPr>
                <a:t>ublic  engagement with research</a:t>
              </a:r>
              <a:endParaRPr lang="en-GB" sz="4000" spc="-300" dirty="0">
                <a:latin typeface="+mj-lt"/>
              </a:endParaRPr>
            </a:p>
          </p:txBody>
        </p:sp>
      </p:grpSp>
      <p:pic>
        <p:nvPicPr>
          <p:cNvPr id="6" name="Picture 3" descr="Leeds_100%Blac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240" y="6095256"/>
            <a:ext cx="22653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051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Vision</a:t>
            </a:r>
            <a:endParaRPr lang="en-GB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523167" y="2741474"/>
            <a:ext cx="80976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4000" b="1" dirty="0" smtClean="0"/>
              <a:t>By </a:t>
            </a:r>
            <a:r>
              <a:rPr lang="en-GB" sz="4000" b="1" dirty="0"/>
              <a:t>2020 all research projects at the University of Leeds will include an appropriate engagement activity.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097357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 @ </a:t>
            </a:r>
            <a:r>
              <a:rPr lang="en-GB" dirty="0" err="1" smtClean="0"/>
              <a:t>UoL</a:t>
            </a:r>
            <a:endParaRPr lang="en-GB" dirty="0"/>
          </a:p>
        </p:txBody>
      </p:sp>
      <p:sp>
        <p:nvSpPr>
          <p:cNvPr id="6" name="Freeform 5"/>
          <p:cNvSpPr/>
          <p:nvPr/>
        </p:nvSpPr>
        <p:spPr>
          <a:xfrm>
            <a:off x="152400" y="1676399"/>
            <a:ext cx="4201236" cy="1600201"/>
          </a:xfrm>
          <a:custGeom>
            <a:avLst/>
            <a:gdLst>
              <a:gd name="connsiteX0" fmla="*/ 0 w 3399554"/>
              <a:gd name="connsiteY0" fmla="*/ 0 h 798801"/>
              <a:gd name="connsiteX1" fmla="*/ 3399554 w 3399554"/>
              <a:gd name="connsiteY1" fmla="*/ 0 h 798801"/>
              <a:gd name="connsiteX2" fmla="*/ 3399554 w 3399554"/>
              <a:gd name="connsiteY2" fmla="*/ 798801 h 798801"/>
              <a:gd name="connsiteX3" fmla="*/ 0 w 3399554"/>
              <a:gd name="connsiteY3" fmla="*/ 798801 h 798801"/>
              <a:gd name="connsiteX4" fmla="*/ 0 w 3399554"/>
              <a:gd name="connsiteY4" fmla="*/ 0 h 79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9554" h="798801">
                <a:moveTo>
                  <a:pt x="0" y="0"/>
                </a:moveTo>
                <a:lnTo>
                  <a:pt x="3399554" y="0"/>
                </a:lnTo>
                <a:lnTo>
                  <a:pt x="3399554" y="798801"/>
                </a:lnTo>
                <a:lnTo>
                  <a:pt x="0" y="798801"/>
                </a:lnTo>
                <a:lnTo>
                  <a:pt x="0" y="0"/>
                </a:lnTo>
                <a:close/>
              </a:path>
            </a:pathLst>
          </a:custGeom>
          <a:noFill/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1910" tIns="41910" rIns="41910" bIns="41910" numCol="1" spcCol="1270" anchor="ctr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kern="120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Public engagement with research (PE) describes activities where members of staff engage with or involve non –academic audiences for the purpose of impactful research.  </a:t>
            </a:r>
          </a:p>
        </p:txBody>
      </p:sp>
      <p:sp>
        <p:nvSpPr>
          <p:cNvPr id="10" name="Freeform 9"/>
          <p:cNvSpPr/>
          <p:nvPr/>
        </p:nvSpPr>
        <p:spPr>
          <a:xfrm>
            <a:off x="152400" y="3886200"/>
            <a:ext cx="4201236" cy="1284777"/>
          </a:xfrm>
          <a:custGeom>
            <a:avLst/>
            <a:gdLst>
              <a:gd name="connsiteX0" fmla="*/ 0 w 3399554"/>
              <a:gd name="connsiteY0" fmla="*/ 0 h 798801"/>
              <a:gd name="connsiteX1" fmla="*/ 3399554 w 3399554"/>
              <a:gd name="connsiteY1" fmla="*/ 0 h 798801"/>
              <a:gd name="connsiteX2" fmla="*/ 3399554 w 3399554"/>
              <a:gd name="connsiteY2" fmla="*/ 798801 h 798801"/>
              <a:gd name="connsiteX3" fmla="*/ 0 w 3399554"/>
              <a:gd name="connsiteY3" fmla="*/ 798801 h 798801"/>
              <a:gd name="connsiteX4" fmla="*/ 0 w 3399554"/>
              <a:gd name="connsiteY4" fmla="*/ 0 h 79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9554" h="798801">
                <a:moveTo>
                  <a:pt x="0" y="0"/>
                </a:moveTo>
                <a:lnTo>
                  <a:pt x="3399554" y="0"/>
                </a:lnTo>
                <a:lnTo>
                  <a:pt x="3399554" y="798801"/>
                </a:lnTo>
                <a:lnTo>
                  <a:pt x="0" y="798801"/>
                </a:lnTo>
                <a:lnTo>
                  <a:pt x="0" y="0"/>
                </a:lnTo>
                <a:close/>
              </a:path>
            </a:pathLst>
          </a:custGeom>
          <a:noFill/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1910" tIns="41910" rIns="41910" bIns="41910" numCol="1" spcCol="1270" anchor="ctr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kern="120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There are </a:t>
            </a:r>
            <a:r>
              <a:rPr lang="en-GB" sz="2000" b="1" kern="120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different forms of PE </a:t>
            </a:r>
            <a:r>
              <a:rPr lang="en-GB" sz="2000" kern="120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which are appropriate for different disciplines, different individuals and different </a:t>
            </a:r>
            <a:r>
              <a:rPr lang="en-GB" sz="2000" kern="120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audiences</a:t>
            </a:r>
            <a:r>
              <a:rPr lang="en-GB" sz="2000" kern="120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. </a:t>
            </a:r>
          </a:p>
        </p:txBody>
      </p:sp>
      <p:sp>
        <p:nvSpPr>
          <p:cNvPr id="12" name="Freeform 11"/>
          <p:cNvSpPr/>
          <p:nvPr/>
        </p:nvSpPr>
        <p:spPr>
          <a:xfrm>
            <a:off x="4705064" y="3886200"/>
            <a:ext cx="4201236" cy="1293003"/>
          </a:xfrm>
          <a:custGeom>
            <a:avLst/>
            <a:gdLst>
              <a:gd name="connsiteX0" fmla="*/ 0 w 3399554"/>
              <a:gd name="connsiteY0" fmla="*/ 0 h 798801"/>
              <a:gd name="connsiteX1" fmla="*/ 3399554 w 3399554"/>
              <a:gd name="connsiteY1" fmla="*/ 0 h 798801"/>
              <a:gd name="connsiteX2" fmla="*/ 3399554 w 3399554"/>
              <a:gd name="connsiteY2" fmla="*/ 798801 h 798801"/>
              <a:gd name="connsiteX3" fmla="*/ 0 w 3399554"/>
              <a:gd name="connsiteY3" fmla="*/ 798801 h 798801"/>
              <a:gd name="connsiteX4" fmla="*/ 0 w 3399554"/>
              <a:gd name="connsiteY4" fmla="*/ 0 h 79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9554" h="798801">
                <a:moveTo>
                  <a:pt x="0" y="0"/>
                </a:moveTo>
                <a:lnTo>
                  <a:pt x="3399554" y="0"/>
                </a:lnTo>
                <a:lnTo>
                  <a:pt x="3399554" y="798801"/>
                </a:lnTo>
                <a:lnTo>
                  <a:pt x="0" y="798801"/>
                </a:lnTo>
                <a:lnTo>
                  <a:pt x="0" y="0"/>
                </a:lnTo>
                <a:close/>
              </a:path>
            </a:pathLst>
          </a:custGeom>
          <a:noFill/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1910" tIns="41910" rIns="41910" bIns="41910" numCol="1" spcCol="1270" anchor="ctr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kern="120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All forms are characterised by working with others in a </a:t>
            </a:r>
            <a:r>
              <a:rPr lang="en-GB" sz="2000" b="1" kern="120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respectful</a:t>
            </a:r>
            <a:r>
              <a:rPr lang="en-GB" sz="2000" kern="120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way generating </a:t>
            </a:r>
            <a:r>
              <a:rPr lang="en-GB" sz="2000" b="1" kern="120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mutual benefit</a:t>
            </a:r>
            <a:r>
              <a:rPr lang="en-GB" sz="2000" kern="120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, therefore adding </a:t>
            </a:r>
            <a:r>
              <a:rPr lang="en-GB" sz="2000" b="1" kern="120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value</a:t>
            </a:r>
            <a:r>
              <a:rPr lang="en-GB" sz="2000" kern="120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. </a:t>
            </a:r>
          </a:p>
        </p:txBody>
      </p:sp>
      <p:sp>
        <p:nvSpPr>
          <p:cNvPr id="14" name="Freeform 13"/>
          <p:cNvSpPr/>
          <p:nvPr/>
        </p:nvSpPr>
        <p:spPr>
          <a:xfrm>
            <a:off x="4495799" y="1676399"/>
            <a:ext cx="4619767" cy="1219201"/>
          </a:xfrm>
          <a:custGeom>
            <a:avLst/>
            <a:gdLst>
              <a:gd name="connsiteX0" fmla="*/ 0 w 3399554"/>
              <a:gd name="connsiteY0" fmla="*/ 0 h 798801"/>
              <a:gd name="connsiteX1" fmla="*/ 3399554 w 3399554"/>
              <a:gd name="connsiteY1" fmla="*/ 0 h 798801"/>
              <a:gd name="connsiteX2" fmla="*/ 3399554 w 3399554"/>
              <a:gd name="connsiteY2" fmla="*/ 798801 h 798801"/>
              <a:gd name="connsiteX3" fmla="*/ 0 w 3399554"/>
              <a:gd name="connsiteY3" fmla="*/ 798801 h 798801"/>
              <a:gd name="connsiteX4" fmla="*/ 0 w 3399554"/>
              <a:gd name="connsiteY4" fmla="*/ 0 h 79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9554" h="798801">
                <a:moveTo>
                  <a:pt x="0" y="0"/>
                </a:moveTo>
                <a:lnTo>
                  <a:pt x="3399554" y="0"/>
                </a:lnTo>
                <a:lnTo>
                  <a:pt x="3399554" y="798801"/>
                </a:lnTo>
                <a:lnTo>
                  <a:pt x="0" y="798801"/>
                </a:lnTo>
                <a:lnTo>
                  <a:pt x="0" y="0"/>
                </a:lnTo>
                <a:close/>
              </a:path>
            </a:pathLst>
          </a:custGeom>
          <a:noFill/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1910" tIns="41910" rIns="41910" bIns="41910" numCol="1" spcCol="1270" anchor="ctr" anchorCtr="0">
            <a:noAutofit/>
          </a:bodyPr>
          <a:lstStyle/>
          <a:p>
            <a:pPr lvl="0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000" kern="120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By public we mean any group of individuals in the civic society of all ages, including local, national and international communities. </a:t>
            </a:r>
          </a:p>
        </p:txBody>
      </p:sp>
    </p:spTree>
    <p:extLst>
      <p:ext uri="{BB962C8B-B14F-4D97-AF65-F5344CB8AC3E}">
        <p14:creationId xmlns:p14="http://schemas.microsoft.com/office/powerpoint/2010/main" val="421518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903594" y="2499431"/>
            <a:ext cx="28697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 smtClean="0"/>
              <a:t>Engaged </a:t>
            </a:r>
          </a:p>
          <a:p>
            <a:pPr algn="ctr"/>
            <a:r>
              <a:rPr lang="en-GB" sz="3600" b="1" dirty="0"/>
              <a:t>r</a:t>
            </a:r>
            <a:r>
              <a:rPr lang="en-GB" sz="3600" b="1" dirty="0" smtClean="0"/>
              <a:t>esearch cycle</a:t>
            </a:r>
            <a:endParaRPr lang="en-GB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03600" y="2506215"/>
            <a:ext cx="23746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e.g. podcasting, delivering </a:t>
            </a:r>
            <a:r>
              <a:rPr lang="en-GB" dirty="0"/>
              <a:t>engaging </a:t>
            </a:r>
            <a:r>
              <a:rPr lang="en-GB" dirty="0" smtClean="0"/>
              <a:t>presentations, writing </a:t>
            </a:r>
            <a:r>
              <a:rPr lang="en-GB" dirty="0"/>
              <a:t>for non-specialist </a:t>
            </a:r>
            <a:r>
              <a:rPr lang="en-GB" dirty="0" smtClean="0"/>
              <a:t>audiences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288678" y="2124699"/>
            <a:ext cx="27246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e.g. online consultation, panels </a:t>
            </a:r>
            <a:r>
              <a:rPr lang="en-GB" dirty="0"/>
              <a:t>and user </a:t>
            </a:r>
            <a:r>
              <a:rPr lang="en-GB" dirty="0" smtClean="0"/>
              <a:t>groups, deliberation </a:t>
            </a:r>
            <a:r>
              <a:rPr lang="en-GB" dirty="0"/>
              <a:t>and upstream </a:t>
            </a:r>
            <a:endParaRPr lang="en-GB" dirty="0" smtClean="0"/>
          </a:p>
          <a:p>
            <a:r>
              <a:rPr lang="en-GB" dirty="0" smtClean="0"/>
              <a:t>engagement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381187" y="5181600"/>
            <a:ext cx="22482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e.g. co-enquiry, communities </a:t>
            </a:r>
            <a:r>
              <a:rPr lang="en-GB" dirty="0"/>
              <a:t>of </a:t>
            </a:r>
            <a:r>
              <a:rPr lang="en-GB" dirty="0" smtClean="0"/>
              <a:t>practice, engaging </a:t>
            </a:r>
            <a:r>
              <a:rPr lang="en-GB" dirty="0"/>
              <a:t>the public as </a:t>
            </a:r>
            <a:r>
              <a:rPr lang="en-GB" dirty="0" smtClean="0"/>
              <a:t>researchers</a:t>
            </a:r>
            <a:endParaRPr lang="en-GB" dirty="0"/>
          </a:p>
        </p:txBody>
      </p:sp>
      <p:sp>
        <p:nvSpPr>
          <p:cNvPr id="18" name="Circular Arrow 17"/>
          <p:cNvSpPr/>
          <p:nvPr/>
        </p:nvSpPr>
        <p:spPr>
          <a:xfrm>
            <a:off x="2499817" y="1219200"/>
            <a:ext cx="3836416" cy="3836416"/>
          </a:xfrm>
          <a:prstGeom prst="circularArrow">
            <a:avLst>
              <a:gd name="adj1" fmla="val 5085"/>
              <a:gd name="adj2" fmla="val 327528"/>
              <a:gd name="adj3" fmla="val 1472472"/>
              <a:gd name="adj4" fmla="val 16199432"/>
              <a:gd name="adj5" fmla="val 593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Circular Arrow 21"/>
          <p:cNvSpPr/>
          <p:nvPr/>
        </p:nvSpPr>
        <p:spPr>
          <a:xfrm>
            <a:off x="2438243" y="1330015"/>
            <a:ext cx="3836416" cy="3836416"/>
          </a:xfrm>
          <a:prstGeom prst="circularArrow">
            <a:avLst>
              <a:gd name="adj1" fmla="val 5085"/>
              <a:gd name="adj2" fmla="val 327528"/>
              <a:gd name="adj3" fmla="val 8671970"/>
              <a:gd name="adj4" fmla="val 1800502"/>
              <a:gd name="adj5" fmla="val 593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Circular Arrow 24"/>
          <p:cNvSpPr/>
          <p:nvPr/>
        </p:nvSpPr>
        <p:spPr>
          <a:xfrm>
            <a:off x="2378668" y="1228150"/>
            <a:ext cx="3836416" cy="3836416"/>
          </a:xfrm>
          <a:prstGeom prst="circularArrow">
            <a:avLst>
              <a:gd name="adj1" fmla="val 5085"/>
              <a:gd name="adj2" fmla="val 327528"/>
              <a:gd name="adj3" fmla="val 15873039"/>
              <a:gd name="adj4" fmla="val 9000000"/>
              <a:gd name="adj5" fmla="val 593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TextBox 11"/>
          <p:cNvSpPr txBox="1"/>
          <p:nvPr/>
        </p:nvSpPr>
        <p:spPr>
          <a:xfrm>
            <a:off x="5257800" y="1610380"/>
            <a:ext cx="1346394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2800" dirty="0" smtClean="0"/>
              <a:t>develop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14800" y="4700369"/>
            <a:ext cx="562975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2800" dirty="0"/>
              <a:t>d</a:t>
            </a:r>
            <a:r>
              <a:rPr lang="en-GB" sz="2800" dirty="0" smtClean="0"/>
              <a:t>o</a:t>
            </a:r>
            <a:endParaRPr lang="en-GB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188222" y="1991380"/>
            <a:ext cx="1935978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/>
              <a:t>disseminate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Engaged research cycle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36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6857" y="1524000"/>
            <a:ext cx="8530285" cy="4038600"/>
            <a:chOff x="306857" y="1524000"/>
            <a:chExt cx="8530285" cy="4038600"/>
          </a:xfrm>
        </p:grpSpPr>
        <p:sp>
          <p:nvSpPr>
            <p:cNvPr id="3" name="Freeform 2"/>
            <p:cNvSpPr/>
            <p:nvPr/>
          </p:nvSpPr>
          <p:spPr>
            <a:xfrm>
              <a:off x="306857" y="1524000"/>
              <a:ext cx="2019002" cy="4038600"/>
            </a:xfrm>
            <a:custGeom>
              <a:avLst/>
              <a:gdLst>
                <a:gd name="connsiteX0" fmla="*/ 0 w 2019002"/>
                <a:gd name="connsiteY0" fmla="*/ 201900 h 4038600"/>
                <a:gd name="connsiteX1" fmla="*/ 201900 w 2019002"/>
                <a:gd name="connsiteY1" fmla="*/ 0 h 4038600"/>
                <a:gd name="connsiteX2" fmla="*/ 1817102 w 2019002"/>
                <a:gd name="connsiteY2" fmla="*/ 0 h 4038600"/>
                <a:gd name="connsiteX3" fmla="*/ 2019002 w 2019002"/>
                <a:gd name="connsiteY3" fmla="*/ 201900 h 4038600"/>
                <a:gd name="connsiteX4" fmla="*/ 2019002 w 2019002"/>
                <a:gd name="connsiteY4" fmla="*/ 3836700 h 4038600"/>
                <a:gd name="connsiteX5" fmla="*/ 1817102 w 2019002"/>
                <a:gd name="connsiteY5" fmla="*/ 4038600 h 4038600"/>
                <a:gd name="connsiteX6" fmla="*/ 201900 w 2019002"/>
                <a:gd name="connsiteY6" fmla="*/ 4038600 h 4038600"/>
                <a:gd name="connsiteX7" fmla="*/ 0 w 2019002"/>
                <a:gd name="connsiteY7" fmla="*/ 3836700 h 4038600"/>
                <a:gd name="connsiteX8" fmla="*/ 0 w 2019002"/>
                <a:gd name="connsiteY8" fmla="*/ 2019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9002" h="4038600">
                  <a:moveTo>
                    <a:pt x="0" y="201900"/>
                  </a:moveTo>
                  <a:cubicBezTo>
                    <a:pt x="0" y="90394"/>
                    <a:pt x="90394" y="0"/>
                    <a:pt x="201900" y="0"/>
                  </a:cubicBezTo>
                  <a:lnTo>
                    <a:pt x="1817102" y="0"/>
                  </a:lnTo>
                  <a:cubicBezTo>
                    <a:pt x="1928608" y="0"/>
                    <a:pt x="2019002" y="90394"/>
                    <a:pt x="2019002" y="201900"/>
                  </a:cubicBezTo>
                  <a:lnTo>
                    <a:pt x="2019002" y="3836700"/>
                  </a:lnTo>
                  <a:cubicBezTo>
                    <a:pt x="2019002" y="3948206"/>
                    <a:pt x="1928608" y="4038600"/>
                    <a:pt x="1817102" y="4038600"/>
                  </a:cubicBezTo>
                  <a:lnTo>
                    <a:pt x="201900" y="4038600"/>
                  </a:lnTo>
                  <a:cubicBezTo>
                    <a:pt x="90394" y="4038600"/>
                    <a:pt x="0" y="3948206"/>
                    <a:pt x="0" y="3836700"/>
                  </a:cubicBezTo>
                  <a:lnTo>
                    <a:pt x="0" y="201900"/>
                  </a:lnTo>
                  <a:close/>
                </a:path>
              </a:pathLst>
            </a:cu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dk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291846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b="1" kern="1200" dirty="0" smtClean="0"/>
                <a:t>Social responsibility</a:t>
              </a:r>
              <a:endParaRPr lang="en-GB" sz="2400" b="1" kern="1200" dirty="0"/>
            </a:p>
          </p:txBody>
        </p:sp>
        <p:sp>
          <p:nvSpPr>
            <p:cNvPr id="5" name="Freeform 4"/>
            <p:cNvSpPr/>
            <p:nvPr/>
          </p:nvSpPr>
          <p:spPr>
            <a:xfrm>
              <a:off x="533405" y="2640164"/>
              <a:ext cx="1615201" cy="1430925"/>
            </a:xfrm>
            <a:custGeom>
              <a:avLst/>
              <a:gdLst>
                <a:gd name="connsiteX0" fmla="*/ 0 w 1615201"/>
                <a:gd name="connsiteY0" fmla="*/ 143093 h 1430925"/>
                <a:gd name="connsiteX1" fmla="*/ 143093 w 1615201"/>
                <a:gd name="connsiteY1" fmla="*/ 0 h 1430925"/>
                <a:gd name="connsiteX2" fmla="*/ 1472109 w 1615201"/>
                <a:gd name="connsiteY2" fmla="*/ 0 h 1430925"/>
                <a:gd name="connsiteX3" fmla="*/ 1615202 w 1615201"/>
                <a:gd name="connsiteY3" fmla="*/ 143093 h 1430925"/>
                <a:gd name="connsiteX4" fmla="*/ 1615201 w 1615201"/>
                <a:gd name="connsiteY4" fmla="*/ 1287833 h 1430925"/>
                <a:gd name="connsiteX5" fmla="*/ 1472108 w 1615201"/>
                <a:gd name="connsiteY5" fmla="*/ 1430926 h 1430925"/>
                <a:gd name="connsiteX6" fmla="*/ 143093 w 1615201"/>
                <a:gd name="connsiteY6" fmla="*/ 1430925 h 1430925"/>
                <a:gd name="connsiteX7" fmla="*/ 0 w 1615201"/>
                <a:gd name="connsiteY7" fmla="*/ 1287832 h 1430925"/>
                <a:gd name="connsiteX8" fmla="*/ 0 w 1615201"/>
                <a:gd name="connsiteY8" fmla="*/ 143093 h 1430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5201" h="1430925">
                  <a:moveTo>
                    <a:pt x="0" y="143093"/>
                  </a:moveTo>
                  <a:cubicBezTo>
                    <a:pt x="0" y="64065"/>
                    <a:pt x="64065" y="0"/>
                    <a:pt x="143093" y="0"/>
                  </a:cubicBezTo>
                  <a:lnTo>
                    <a:pt x="1472109" y="0"/>
                  </a:lnTo>
                  <a:cubicBezTo>
                    <a:pt x="1551137" y="0"/>
                    <a:pt x="1615202" y="64065"/>
                    <a:pt x="1615202" y="143093"/>
                  </a:cubicBezTo>
                  <a:cubicBezTo>
                    <a:pt x="1615202" y="524673"/>
                    <a:pt x="1615201" y="906253"/>
                    <a:pt x="1615201" y="1287833"/>
                  </a:cubicBezTo>
                  <a:cubicBezTo>
                    <a:pt x="1615201" y="1366861"/>
                    <a:pt x="1551136" y="1430926"/>
                    <a:pt x="1472108" y="1430926"/>
                  </a:cubicBezTo>
                  <a:lnTo>
                    <a:pt x="143093" y="1430925"/>
                  </a:lnTo>
                  <a:cubicBezTo>
                    <a:pt x="64065" y="1430925"/>
                    <a:pt x="0" y="1366860"/>
                    <a:pt x="0" y="1287832"/>
                  </a:cubicBezTo>
                  <a:lnTo>
                    <a:pt x="0" y="143093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7470" tIns="68580" rIns="77470" bIns="6858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>
                  <a:effectLst/>
                </a:rPr>
                <a:t>Research institutions are seen to act in socially responsible ways, minimising their environmental footprint</a:t>
              </a:r>
              <a:endParaRPr lang="en-GB" sz="1400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508757" y="4155744"/>
              <a:ext cx="1615201" cy="1308145"/>
            </a:xfrm>
            <a:custGeom>
              <a:avLst/>
              <a:gdLst>
                <a:gd name="connsiteX0" fmla="*/ 0 w 1615201"/>
                <a:gd name="connsiteY0" fmla="*/ 110607 h 1106065"/>
                <a:gd name="connsiteX1" fmla="*/ 110607 w 1615201"/>
                <a:gd name="connsiteY1" fmla="*/ 0 h 1106065"/>
                <a:gd name="connsiteX2" fmla="*/ 1504595 w 1615201"/>
                <a:gd name="connsiteY2" fmla="*/ 0 h 1106065"/>
                <a:gd name="connsiteX3" fmla="*/ 1615202 w 1615201"/>
                <a:gd name="connsiteY3" fmla="*/ 110607 h 1106065"/>
                <a:gd name="connsiteX4" fmla="*/ 1615201 w 1615201"/>
                <a:gd name="connsiteY4" fmla="*/ 995459 h 1106065"/>
                <a:gd name="connsiteX5" fmla="*/ 1504594 w 1615201"/>
                <a:gd name="connsiteY5" fmla="*/ 1106066 h 1106065"/>
                <a:gd name="connsiteX6" fmla="*/ 110607 w 1615201"/>
                <a:gd name="connsiteY6" fmla="*/ 1106065 h 1106065"/>
                <a:gd name="connsiteX7" fmla="*/ 0 w 1615201"/>
                <a:gd name="connsiteY7" fmla="*/ 995458 h 1106065"/>
                <a:gd name="connsiteX8" fmla="*/ 0 w 1615201"/>
                <a:gd name="connsiteY8" fmla="*/ 110607 h 1106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5201" h="1106065">
                  <a:moveTo>
                    <a:pt x="0" y="110607"/>
                  </a:moveTo>
                  <a:cubicBezTo>
                    <a:pt x="0" y="49520"/>
                    <a:pt x="49520" y="0"/>
                    <a:pt x="110607" y="0"/>
                  </a:cubicBezTo>
                  <a:lnTo>
                    <a:pt x="1504595" y="0"/>
                  </a:lnTo>
                  <a:cubicBezTo>
                    <a:pt x="1565682" y="0"/>
                    <a:pt x="1615202" y="49520"/>
                    <a:pt x="1615202" y="110607"/>
                  </a:cubicBezTo>
                  <a:cubicBezTo>
                    <a:pt x="1615202" y="405558"/>
                    <a:pt x="1615201" y="700508"/>
                    <a:pt x="1615201" y="995459"/>
                  </a:cubicBezTo>
                  <a:cubicBezTo>
                    <a:pt x="1615201" y="1056546"/>
                    <a:pt x="1565681" y="1106066"/>
                    <a:pt x="1504594" y="1106066"/>
                  </a:cubicBezTo>
                  <a:lnTo>
                    <a:pt x="110607" y="1106065"/>
                  </a:lnTo>
                  <a:cubicBezTo>
                    <a:pt x="49520" y="1106065"/>
                    <a:pt x="0" y="1056545"/>
                    <a:pt x="0" y="995458"/>
                  </a:cubicBezTo>
                  <a:lnTo>
                    <a:pt x="0" y="110607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956" tIns="59066" rIns="67956" bIns="59066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>
                  <a:effectLst/>
                </a:rPr>
                <a:t>Research institutions are seen to act in socially responsible ways, supporting social mobility</a:t>
              </a:r>
              <a:endParaRPr lang="en-GB" sz="140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2477285" y="1524000"/>
              <a:ext cx="2019002" cy="4038600"/>
            </a:xfrm>
            <a:custGeom>
              <a:avLst/>
              <a:gdLst>
                <a:gd name="connsiteX0" fmla="*/ 0 w 2019002"/>
                <a:gd name="connsiteY0" fmla="*/ 201900 h 4038600"/>
                <a:gd name="connsiteX1" fmla="*/ 201900 w 2019002"/>
                <a:gd name="connsiteY1" fmla="*/ 0 h 4038600"/>
                <a:gd name="connsiteX2" fmla="*/ 1817102 w 2019002"/>
                <a:gd name="connsiteY2" fmla="*/ 0 h 4038600"/>
                <a:gd name="connsiteX3" fmla="*/ 2019002 w 2019002"/>
                <a:gd name="connsiteY3" fmla="*/ 201900 h 4038600"/>
                <a:gd name="connsiteX4" fmla="*/ 2019002 w 2019002"/>
                <a:gd name="connsiteY4" fmla="*/ 3836700 h 4038600"/>
                <a:gd name="connsiteX5" fmla="*/ 1817102 w 2019002"/>
                <a:gd name="connsiteY5" fmla="*/ 4038600 h 4038600"/>
                <a:gd name="connsiteX6" fmla="*/ 201900 w 2019002"/>
                <a:gd name="connsiteY6" fmla="*/ 4038600 h 4038600"/>
                <a:gd name="connsiteX7" fmla="*/ 0 w 2019002"/>
                <a:gd name="connsiteY7" fmla="*/ 3836700 h 4038600"/>
                <a:gd name="connsiteX8" fmla="*/ 0 w 2019002"/>
                <a:gd name="connsiteY8" fmla="*/ 2019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9002" h="4038600">
                  <a:moveTo>
                    <a:pt x="0" y="201900"/>
                  </a:moveTo>
                  <a:cubicBezTo>
                    <a:pt x="0" y="90394"/>
                    <a:pt x="90394" y="0"/>
                    <a:pt x="201900" y="0"/>
                  </a:cubicBezTo>
                  <a:lnTo>
                    <a:pt x="1817102" y="0"/>
                  </a:lnTo>
                  <a:cubicBezTo>
                    <a:pt x="1928608" y="0"/>
                    <a:pt x="2019002" y="90394"/>
                    <a:pt x="2019002" y="201900"/>
                  </a:cubicBezTo>
                  <a:lnTo>
                    <a:pt x="2019002" y="3836700"/>
                  </a:lnTo>
                  <a:cubicBezTo>
                    <a:pt x="2019002" y="3948206"/>
                    <a:pt x="1928608" y="4038600"/>
                    <a:pt x="1817102" y="4038600"/>
                  </a:cubicBezTo>
                  <a:lnTo>
                    <a:pt x="201900" y="4038600"/>
                  </a:lnTo>
                  <a:cubicBezTo>
                    <a:pt x="90394" y="4038600"/>
                    <a:pt x="0" y="3948206"/>
                    <a:pt x="0" y="3836700"/>
                  </a:cubicBezTo>
                  <a:lnTo>
                    <a:pt x="0" y="201900"/>
                  </a:lnTo>
                  <a:close/>
                </a:path>
              </a:pathLst>
            </a:cu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dk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291846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b="1" kern="1200" dirty="0" smtClean="0"/>
                <a:t>Trust</a:t>
              </a:r>
              <a:endParaRPr lang="en-GB" sz="2400" b="1" kern="1200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679185" y="2736763"/>
              <a:ext cx="1615201" cy="1217693"/>
            </a:xfrm>
            <a:custGeom>
              <a:avLst/>
              <a:gdLst>
                <a:gd name="connsiteX0" fmla="*/ 0 w 1615201"/>
                <a:gd name="connsiteY0" fmla="*/ 121769 h 1217693"/>
                <a:gd name="connsiteX1" fmla="*/ 121769 w 1615201"/>
                <a:gd name="connsiteY1" fmla="*/ 0 h 1217693"/>
                <a:gd name="connsiteX2" fmla="*/ 1493432 w 1615201"/>
                <a:gd name="connsiteY2" fmla="*/ 0 h 1217693"/>
                <a:gd name="connsiteX3" fmla="*/ 1615201 w 1615201"/>
                <a:gd name="connsiteY3" fmla="*/ 121769 h 1217693"/>
                <a:gd name="connsiteX4" fmla="*/ 1615201 w 1615201"/>
                <a:gd name="connsiteY4" fmla="*/ 1095924 h 1217693"/>
                <a:gd name="connsiteX5" fmla="*/ 1493432 w 1615201"/>
                <a:gd name="connsiteY5" fmla="*/ 1217693 h 1217693"/>
                <a:gd name="connsiteX6" fmla="*/ 121769 w 1615201"/>
                <a:gd name="connsiteY6" fmla="*/ 1217693 h 1217693"/>
                <a:gd name="connsiteX7" fmla="*/ 0 w 1615201"/>
                <a:gd name="connsiteY7" fmla="*/ 1095924 h 1217693"/>
                <a:gd name="connsiteX8" fmla="*/ 0 w 1615201"/>
                <a:gd name="connsiteY8" fmla="*/ 121769 h 1217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5201" h="1217693">
                  <a:moveTo>
                    <a:pt x="0" y="121769"/>
                  </a:moveTo>
                  <a:cubicBezTo>
                    <a:pt x="0" y="54518"/>
                    <a:pt x="54518" y="0"/>
                    <a:pt x="121769" y="0"/>
                  </a:cubicBezTo>
                  <a:lnTo>
                    <a:pt x="1493432" y="0"/>
                  </a:lnTo>
                  <a:cubicBezTo>
                    <a:pt x="1560683" y="0"/>
                    <a:pt x="1615201" y="54518"/>
                    <a:pt x="1615201" y="121769"/>
                  </a:cubicBezTo>
                  <a:lnTo>
                    <a:pt x="1615201" y="1095924"/>
                  </a:lnTo>
                  <a:cubicBezTo>
                    <a:pt x="1615201" y="1163175"/>
                    <a:pt x="1560683" y="1217693"/>
                    <a:pt x="1493432" y="1217693"/>
                  </a:cubicBezTo>
                  <a:lnTo>
                    <a:pt x="121769" y="1217693"/>
                  </a:lnTo>
                  <a:cubicBezTo>
                    <a:pt x="54518" y="1217693"/>
                    <a:pt x="0" y="1163175"/>
                    <a:pt x="0" y="1095924"/>
                  </a:cubicBezTo>
                  <a:lnTo>
                    <a:pt x="0" y="121769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225" tIns="62335" rIns="71225" bIns="62335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>
                  <a:effectLst/>
                </a:rPr>
                <a:t>Researchers are trusted to act ethically and responsibly </a:t>
              </a:r>
              <a:endParaRPr lang="en-GB" sz="14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679185" y="4141793"/>
              <a:ext cx="1615201" cy="1217693"/>
            </a:xfrm>
            <a:custGeom>
              <a:avLst/>
              <a:gdLst>
                <a:gd name="connsiteX0" fmla="*/ 0 w 1615201"/>
                <a:gd name="connsiteY0" fmla="*/ 121769 h 1217693"/>
                <a:gd name="connsiteX1" fmla="*/ 121769 w 1615201"/>
                <a:gd name="connsiteY1" fmla="*/ 0 h 1217693"/>
                <a:gd name="connsiteX2" fmla="*/ 1493432 w 1615201"/>
                <a:gd name="connsiteY2" fmla="*/ 0 h 1217693"/>
                <a:gd name="connsiteX3" fmla="*/ 1615201 w 1615201"/>
                <a:gd name="connsiteY3" fmla="*/ 121769 h 1217693"/>
                <a:gd name="connsiteX4" fmla="*/ 1615201 w 1615201"/>
                <a:gd name="connsiteY4" fmla="*/ 1095924 h 1217693"/>
                <a:gd name="connsiteX5" fmla="*/ 1493432 w 1615201"/>
                <a:gd name="connsiteY5" fmla="*/ 1217693 h 1217693"/>
                <a:gd name="connsiteX6" fmla="*/ 121769 w 1615201"/>
                <a:gd name="connsiteY6" fmla="*/ 1217693 h 1217693"/>
                <a:gd name="connsiteX7" fmla="*/ 0 w 1615201"/>
                <a:gd name="connsiteY7" fmla="*/ 1095924 h 1217693"/>
                <a:gd name="connsiteX8" fmla="*/ 0 w 1615201"/>
                <a:gd name="connsiteY8" fmla="*/ 121769 h 1217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5201" h="1217693">
                  <a:moveTo>
                    <a:pt x="0" y="121769"/>
                  </a:moveTo>
                  <a:cubicBezTo>
                    <a:pt x="0" y="54518"/>
                    <a:pt x="54518" y="0"/>
                    <a:pt x="121769" y="0"/>
                  </a:cubicBezTo>
                  <a:lnTo>
                    <a:pt x="1493432" y="0"/>
                  </a:lnTo>
                  <a:cubicBezTo>
                    <a:pt x="1560683" y="0"/>
                    <a:pt x="1615201" y="54518"/>
                    <a:pt x="1615201" y="121769"/>
                  </a:cubicBezTo>
                  <a:lnTo>
                    <a:pt x="1615201" y="1095924"/>
                  </a:lnTo>
                  <a:cubicBezTo>
                    <a:pt x="1615201" y="1163175"/>
                    <a:pt x="1560683" y="1217693"/>
                    <a:pt x="1493432" y="1217693"/>
                  </a:cubicBezTo>
                  <a:lnTo>
                    <a:pt x="121769" y="1217693"/>
                  </a:lnTo>
                  <a:cubicBezTo>
                    <a:pt x="54518" y="1217693"/>
                    <a:pt x="0" y="1163175"/>
                    <a:pt x="0" y="1095924"/>
                  </a:cubicBezTo>
                  <a:lnTo>
                    <a:pt x="0" y="121769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225" tIns="62335" rIns="71225" bIns="62335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>
                  <a:effectLst/>
                </a:rPr>
                <a:t>New, controversial areas of research are debated and public attitudes taken account of </a:t>
              </a:r>
              <a:endParaRPr lang="en-GB" sz="1400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647712" y="1524000"/>
              <a:ext cx="2019002" cy="4038600"/>
            </a:xfrm>
            <a:custGeom>
              <a:avLst/>
              <a:gdLst>
                <a:gd name="connsiteX0" fmla="*/ 0 w 2019002"/>
                <a:gd name="connsiteY0" fmla="*/ 201900 h 4038600"/>
                <a:gd name="connsiteX1" fmla="*/ 201900 w 2019002"/>
                <a:gd name="connsiteY1" fmla="*/ 0 h 4038600"/>
                <a:gd name="connsiteX2" fmla="*/ 1817102 w 2019002"/>
                <a:gd name="connsiteY2" fmla="*/ 0 h 4038600"/>
                <a:gd name="connsiteX3" fmla="*/ 2019002 w 2019002"/>
                <a:gd name="connsiteY3" fmla="*/ 201900 h 4038600"/>
                <a:gd name="connsiteX4" fmla="*/ 2019002 w 2019002"/>
                <a:gd name="connsiteY4" fmla="*/ 3836700 h 4038600"/>
                <a:gd name="connsiteX5" fmla="*/ 1817102 w 2019002"/>
                <a:gd name="connsiteY5" fmla="*/ 4038600 h 4038600"/>
                <a:gd name="connsiteX6" fmla="*/ 201900 w 2019002"/>
                <a:gd name="connsiteY6" fmla="*/ 4038600 h 4038600"/>
                <a:gd name="connsiteX7" fmla="*/ 0 w 2019002"/>
                <a:gd name="connsiteY7" fmla="*/ 3836700 h 4038600"/>
                <a:gd name="connsiteX8" fmla="*/ 0 w 2019002"/>
                <a:gd name="connsiteY8" fmla="*/ 2019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9002" h="4038600">
                  <a:moveTo>
                    <a:pt x="0" y="201900"/>
                  </a:moveTo>
                  <a:cubicBezTo>
                    <a:pt x="0" y="90394"/>
                    <a:pt x="90394" y="0"/>
                    <a:pt x="201900" y="0"/>
                  </a:cubicBezTo>
                  <a:lnTo>
                    <a:pt x="1817102" y="0"/>
                  </a:lnTo>
                  <a:cubicBezTo>
                    <a:pt x="1928608" y="0"/>
                    <a:pt x="2019002" y="90394"/>
                    <a:pt x="2019002" y="201900"/>
                  </a:cubicBezTo>
                  <a:lnTo>
                    <a:pt x="2019002" y="3836700"/>
                  </a:lnTo>
                  <a:cubicBezTo>
                    <a:pt x="2019002" y="3948206"/>
                    <a:pt x="1928608" y="4038600"/>
                    <a:pt x="1817102" y="4038600"/>
                  </a:cubicBezTo>
                  <a:lnTo>
                    <a:pt x="201900" y="4038600"/>
                  </a:lnTo>
                  <a:cubicBezTo>
                    <a:pt x="90394" y="4038600"/>
                    <a:pt x="0" y="3948206"/>
                    <a:pt x="0" y="3836700"/>
                  </a:cubicBezTo>
                  <a:lnTo>
                    <a:pt x="0" y="201900"/>
                  </a:lnTo>
                  <a:close/>
                </a:path>
              </a:pathLst>
            </a:cu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dk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291846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b="1" kern="1200" dirty="0" smtClean="0"/>
                <a:t>Accountability</a:t>
              </a:r>
              <a:endParaRPr lang="en-GB" sz="2400" b="1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849612" y="2736763"/>
              <a:ext cx="1615201" cy="1217693"/>
            </a:xfrm>
            <a:custGeom>
              <a:avLst/>
              <a:gdLst>
                <a:gd name="connsiteX0" fmla="*/ 0 w 1615201"/>
                <a:gd name="connsiteY0" fmla="*/ 121769 h 1217693"/>
                <a:gd name="connsiteX1" fmla="*/ 121769 w 1615201"/>
                <a:gd name="connsiteY1" fmla="*/ 0 h 1217693"/>
                <a:gd name="connsiteX2" fmla="*/ 1493432 w 1615201"/>
                <a:gd name="connsiteY2" fmla="*/ 0 h 1217693"/>
                <a:gd name="connsiteX3" fmla="*/ 1615201 w 1615201"/>
                <a:gd name="connsiteY3" fmla="*/ 121769 h 1217693"/>
                <a:gd name="connsiteX4" fmla="*/ 1615201 w 1615201"/>
                <a:gd name="connsiteY4" fmla="*/ 1095924 h 1217693"/>
                <a:gd name="connsiteX5" fmla="*/ 1493432 w 1615201"/>
                <a:gd name="connsiteY5" fmla="*/ 1217693 h 1217693"/>
                <a:gd name="connsiteX6" fmla="*/ 121769 w 1615201"/>
                <a:gd name="connsiteY6" fmla="*/ 1217693 h 1217693"/>
                <a:gd name="connsiteX7" fmla="*/ 0 w 1615201"/>
                <a:gd name="connsiteY7" fmla="*/ 1095924 h 1217693"/>
                <a:gd name="connsiteX8" fmla="*/ 0 w 1615201"/>
                <a:gd name="connsiteY8" fmla="*/ 121769 h 1217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5201" h="1217693">
                  <a:moveTo>
                    <a:pt x="0" y="121769"/>
                  </a:moveTo>
                  <a:cubicBezTo>
                    <a:pt x="0" y="54518"/>
                    <a:pt x="54518" y="0"/>
                    <a:pt x="121769" y="0"/>
                  </a:cubicBezTo>
                  <a:lnTo>
                    <a:pt x="1493432" y="0"/>
                  </a:lnTo>
                  <a:cubicBezTo>
                    <a:pt x="1560683" y="0"/>
                    <a:pt x="1615201" y="54518"/>
                    <a:pt x="1615201" y="121769"/>
                  </a:cubicBezTo>
                  <a:lnTo>
                    <a:pt x="1615201" y="1095924"/>
                  </a:lnTo>
                  <a:cubicBezTo>
                    <a:pt x="1615201" y="1163175"/>
                    <a:pt x="1560683" y="1217693"/>
                    <a:pt x="1493432" y="1217693"/>
                  </a:cubicBezTo>
                  <a:lnTo>
                    <a:pt x="121769" y="1217693"/>
                  </a:lnTo>
                  <a:cubicBezTo>
                    <a:pt x="54518" y="1217693"/>
                    <a:pt x="0" y="1163175"/>
                    <a:pt x="0" y="1095924"/>
                  </a:cubicBezTo>
                  <a:lnTo>
                    <a:pt x="0" y="121769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225" tIns="62335" rIns="71225" bIns="62335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smtClean="0">
                  <a:effectLst/>
                </a:rPr>
                <a:t>Those with a  stake in the impact of research feel they can influence investment priorities</a:t>
              </a:r>
              <a:endParaRPr lang="en-GB" sz="1400" kern="1200" dirty="0">
                <a:effectLst/>
                <a:latin typeface="Arial"/>
                <a:ea typeface="Calibri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4849612" y="4141793"/>
              <a:ext cx="1615201" cy="1217693"/>
            </a:xfrm>
            <a:custGeom>
              <a:avLst/>
              <a:gdLst>
                <a:gd name="connsiteX0" fmla="*/ 0 w 1615201"/>
                <a:gd name="connsiteY0" fmla="*/ 121769 h 1217693"/>
                <a:gd name="connsiteX1" fmla="*/ 121769 w 1615201"/>
                <a:gd name="connsiteY1" fmla="*/ 0 h 1217693"/>
                <a:gd name="connsiteX2" fmla="*/ 1493432 w 1615201"/>
                <a:gd name="connsiteY2" fmla="*/ 0 h 1217693"/>
                <a:gd name="connsiteX3" fmla="*/ 1615201 w 1615201"/>
                <a:gd name="connsiteY3" fmla="*/ 121769 h 1217693"/>
                <a:gd name="connsiteX4" fmla="*/ 1615201 w 1615201"/>
                <a:gd name="connsiteY4" fmla="*/ 1095924 h 1217693"/>
                <a:gd name="connsiteX5" fmla="*/ 1493432 w 1615201"/>
                <a:gd name="connsiteY5" fmla="*/ 1217693 h 1217693"/>
                <a:gd name="connsiteX6" fmla="*/ 121769 w 1615201"/>
                <a:gd name="connsiteY6" fmla="*/ 1217693 h 1217693"/>
                <a:gd name="connsiteX7" fmla="*/ 0 w 1615201"/>
                <a:gd name="connsiteY7" fmla="*/ 1095924 h 1217693"/>
                <a:gd name="connsiteX8" fmla="*/ 0 w 1615201"/>
                <a:gd name="connsiteY8" fmla="*/ 121769 h 1217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5201" h="1217693">
                  <a:moveTo>
                    <a:pt x="0" y="121769"/>
                  </a:moveTo>
                  <a:cubicBezTo>
                    <a:pt x="0" y="54518"/>
                    <a:pt x="54518" y="0"/>
                    <a:pt x="121769" y="0"/>
                  </a:cubicBezTo>
                  <a:lnTo>
                    <a:pt x="1493432" y="0"/>
                  </a:lnTo>
                  <a:cubicBezTo>
                    <a:pt x="1560683" y="0"/>
                    <a:pt x="1615201" y="54518"/>
                    <a:pt x="1615201" y="121769"/>
                  </a:cubicBezTo>
                  <a:lnTo>
                    <a:pt x="1615201" y="1095924"/>
                  </a:lnTo>
                  <a:cubicBezTo>
                    <a:pt x="1615201" y="1163175"/>
                    <a:pt x="1560683" y="1217693"/>
                    <a:pt x="1493432" y="1217693"/>
                  </a:cubicBezTo>
                  <a:lnTo>
                    <a:pt x="121769" y="1217693"/>
                  </a:lnTo>
                  <a:cubicBezTo>
                    <a:pt x="54518" y="1217693"/>
                    <a:pt x="0" y="1163175"/>
                    <a:pt x="0" y="1095924"/>
                  </a:cubicBezTo>
                  <a:lnTo>
                    <a:pt x="0" y="121769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225" tIns="62335" rIns="71225" bIns="62335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The purposes and impact of research are understood and valued by wider society</a:t>
              </a:r>
              <a:endParaRPr lang="en-GB" sz="1400" kern="1200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818140" y="1524000"/>
              <a:ext cx="2019002" cy="4038600"/>
            </a:xfrm>
            <a:custGeom>
              <a:avLst/>
              <a:gdLst>
                <a:gd name="connsiteX0" fmla="*/ 0 w 2019002"/>
                <a:gd name="connsiteY0" fmla="*/ 201900 h 4038600"/>
                <a:gd name="connsiteX1" fmla="*/ 201900 w 2019002"/>
                <a:gd name="connsiteY1" fmla="*/ 0 h 4038600"/>
                <a:gd name="connsiteX2" fmla="*/ 1817102 w 2019002"/>
                <a:gd name="connsiteY2" fmla="*/ 0 h 4038600"/>
                <a:gd name="connsiteX3" fmla="*/ 2019002 w 2019002"/>
                <a:gd name="connsiteY3" fmla="*/ 201900 h 4038600"/>
                <a:gd name="connsiteX4" fmla="*/ 2019002 w 2019002"/>
                <a:gd name="connsiteY4" fmla="*/ 3836700 h 4038600"/>
                <a:gd name="connsiteX5" fmla="*/ 1817102 w 2019002"/>
                <a:gd name="connsiteY5" fmla="*/ 4038600 h 4038600"/>
                <a:gd name="connsiteX6" fmla="*/ 201900 w 2019002"/>
                <a:gd name="connsiteY6" fmla="*/ 4038600 h 4038600"/>
                <a:gd name="connsiteX7" fmla="*/ 0 w 2019002"/>
                <a:gd name="connsiteY7" fmla="*/ 3836700 h 4038600"/>
                <a:gd name="connsiteX8" fmla="*/ 0 w 2019002"/>
                <a:gd name="connsiteY8" fmla="*/ 2019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19002" h="4038600">
                  <a:moveTo>
                    <a:pt x="0" y="201900"/>
                  </a:moveTo>
                  <a:cubicBezTo>
                    <a:pt x="0" y="90394"/>
                    <a:pt x="90394" y="0"/>
                    <a:pt x="201900" y="0"/>
                  </a:cubicBezTo>
                  <a:lnTo>
                    <a:pt x="1817102" y="0"/>
                  </a:lnTo>
                  <a:cubicBezTo>
                    <a:pt x="1928608" y="0"/>
                    <a:pt x="2019002" y="90394"/>
                    <a:pt x="2019002" y="201900"/>
                  </a:cubicBezTo>
                  <a:lnTo>
                    <a:pt x="2019002" y="3836700"/>
                  </a:lnTo>
                  <a:cubicBezTo>
                    <a:pt x="2019002" y="3948206"/>
                    <a:pt x="1928608" y="4038600"/>
                    <a:pt x="1817102" y="4038600"/>
                  </a:cubicBezTo>
                  <a:lnTo>
                    <a:pt x="201900" y="4038600"/>
                  </a:lnTo>
                  <a:cubicBezTo>
                    <a:pt x="90394" y="4038600"/>
                    <a:pt x="0" y="3948206"/>
                    <a:pt x="0" y="3836700"/>
                  </a:cubicBezTo>
                  <a:lnTo>
                    <a:pt x="0" y="201900"/>
                  </a:lnTo>
                  <a:close/>
                </a:path>
              </a:pathLst>
            </a:cu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dk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291846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b="1" kern="1200" dirty="0" smtClean="0"/>
                <a:t>Relevance</a:t>
              </a:r>
              <a:endParaRPr lang="en-GB" sz="2400" b="1" kern="1200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020040" y="2286000"/>
              <a:ext cx="1615201" cy="675799"/>
            </a:xfrm>
            <a:custGeom>
              <a:avLst/>
              <a:gdLst>
                <a:gd name="connsiteX0" fmla="*/ 0 w 1615201"/>
                <a:gd name="connsiteY0" fmla="*/ 49925 h 499254"/>
                <a:gd name="connsiteX1" fmla="*/ 49925 w 1615201"/>
                <a:gd name="connsiteY1" fmla="*/ 0 h 499254"/>
                <a:gd name="connsiteX2" fmla="*/ 1565276 w 1615201"/>
                <a:gd name="connsiteY2" fmla="*/ 0 h 499254"/>
                <a:gd name="connsiteX3" fmla="*/ 1615201 w 1615201"/>
                <a:gd name="connsiteY3" fmla="*/ 49925 h 499254"/>
                <a:gd name="connsiteX4" fmla="*/ 1615201 w 1615201"/>
                <a:gd name="connsiteY4" fmla="*/ 449329 h 499254"/>
                <a:gd name="connsiteX5" fmla="*/ 1565276 w 1615201"/>
                <a:gd name="connsiteY5" fmla="*/ 499254 h 499254"/>
                <a:gd name="connsiteX6" fmla="*/ 49925 w 1615201"/>
                <a:gd name="connsiteY6" fmla="*/ 499254 h 499254"/>
                <a:gd name="connsiteX7" fmla="*/ 0 w 1615201"/>
                <a:gd name="connsiteY7" fmla="*/ 449329 h 499254"/>
                <a:gd name="connsiteX8" fmla="*/ 0 w 1615201"/>
                <a:gd name="connsiteY8" fmla="*/ 49925 h 499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5201" h="499254">
                  <a:moveTo>
                    <a:pt x="0" y="49925"/>
                  </a:moveTo>
                  <a:cubicBezTo>
                    <a:pt x="0" y="22352"/>
                    <a:pt x="22352" y="0"/>
                    <a:pt x="49925" y="0"/>
                  </a:cubicBezTo>
                  <a:lnTo>
                    <a:pt x="1565276" y="0"/>
                  </a:lnTo>
                  <a:cubicBezTo>
                    <a:pt x="1592849" y="0"/>
                    <a:pt x="1615201" y="22352"/>
                    <a:pt x="1615201" y="49925"/>
                  </a:cubicBezTo>
                  <a:lnTo>
                    <a:pt x="1615201" y="449329"/>
                  </a:lnTo>
                  <a:cubicBezTo>
                    <a:pt x="1615201" y="476902"/>
                    <a:pt x="1592849" y="499254"/>
                    <a:pt x="1565276" y="499254"/>
                  </a:cubicBezTo>
                  <a:lnTo>
                    <a:pt x="49925" y="499254"/>
                  </a:lnTo>
                  <a:cubicBezTo>
                    <a:pt x="22352" y="499254"/>
                    <a:pt x="0" y="476902"/>
                    <a:pt x="0" y="449329"/>
                  </a:cubicBezTo>
                  <a:lnTo>
                    <a:pt x="0" y="49925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183" tIns="41293" rIns="50183" bIns="41293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>
                  <a:effectLst/>
                </a:rPr>
                <a:t>Research is more finely tuned to society’s needs</a:t>
              </a:r>
              <a:endParaRPr lang="en-GB" sz="1400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020040" y="3038000"/>
              <a:ext cx="1615201" cy="847002"/>
            </a:xfrm>
            <a:custGeom>
              <a:avLst/>
              <a:gdLst>
                <a:gd name="connsiteX0" fmla="*/ 0 w 1615201"/>
                <a:gd name="connsiteY0" fmla="*/ 67171 h 671711"/>
                <a:gd name="connsiteX1" fmla="*/ 67171 w 1615201"/>
                <a:gd name="connsiteY1" fmla="*/ 0 h 671711"/>
                <a:gd name="connsiteX2" fmla="*/ 1548030 w 1615201"/>
                <a:gd name="connsiteY2" fmla="*/ 0 h 671711"/>
                <a:gd name="connsiteX3" fmla="*/ 1615201 w 1615201"/>
                <a:gd name="connsiteY3" fmla="*/ 67171 h 671711"/>
                <a:gd name="connsiteX4" fmla="*/ 1615201 w 1615201"/>
                <a:gd name="connsiteY4" fmla="*/ 604540 h 671711"/>
                <a:gd name="connsiteX5" fmla="*/ 1548030 w 1615201"/>
                <a:gd name="connsiteY5" fmla="*/ 671711 h 671711"/>
                <a:gd name="connsiteX6" fmla="*/ 67171 w 1615201"/>
                <a:gd name="connsiteY6" fmla="*/ 671711 h 671711"/>
                <a:gd name="connsiteX7" fmla="*/ 0 w 1615201"/>
                <a:gd name="connsiteY7" fmla="*/ 604540 h 671711"/>
                <a:gd name="connsiteX8" fmla="*/ 0 w 1615201"/>
                <a:gd name="connsiteY8" fmla="*/ 67171 h 671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5201" h="671711">
                  <a:moveTo>
                    <a:pt x="0" y="67171"/>
                  </a:moveTo>
                  <a:cubicBezTo>
                    <a:pt x="0" y="30073"/>
                    <a:pt x="30073" y="0"/>
                    <a:pt x="67171" y="0"/>
                  </a:cubicBezTo>
                  <a:lnTo>
                    <a:pt x="1548030" y="0"/>
                  </a:lnTo>
                  <a:cubicBezTo>
                    <a:pt x="1585128" y="0"/>
                    <a:pt x="1615201" y="30073"/>
                    <a:pt x="1615201" y="67171"/>
                  </a:cubicBezTo>
                  <a:lnTo>
                    <a:pt x="1615201" y="604540"/>
                  </a:lnTo>
                  <a:cubicBezTo>
                    <a:pt x="1615201" y="641638"/>
                    <a:pt x="1585128" y="671711"/>
                    <a:pt x="1548030" y="671711"/>
                  </a:cubicBezTo>
                  <a:lnTo>
                    <a:pt x="67171" y="671711"/>
                  </a:lnTo>
                  <a:cubicBezTo>
                    <a:pt x="30073" y="671711"/>
                    <a:pt x="0" y="641638"/>
                    <a:pt x="0" y="604540"/>
                  </a:cubicBezTo>
                  <a:lnTo>
                    <a:pt x="0" y="67171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5234" tIns="46344" rIns="55234" bIns="46344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>
                  <a:effectLst/>
                </a:rPr>
                <a:t>Innovation flourishes as new ideas &amp; insights flow into HEIs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7025645" y="4679861"/>
              <a:ext cx="1615201" cy="806539"/>
            </a:xfrm>
            <a:custGeom>
              <a:avLst/>
              <a:gdLst>
                <a:gd name="connsiteX0" fmla="*/ 0 w 1615201"/>
                <a:gd name="connsiteY0" fmla="*/ 72311 h 723109"/>
                <a:gd name="connsiteX1" fmla="*/ 72311 w 1615201"/>
                <a:gd name="connsiteY1" fmla="*/ 0 h 723109"/>
                <a:gd name="connsiteX2" fmla="*/ 1542890 w 1615201"/>
                <a:gd name="connsiteY2" fmla="*/ 0 h 723109"/>
                <a:gd name="connsiteX3" fmla="*/ 1615201 w 1615201"/>
                <a:gd name="connsiteY3" fmla="*/ 72311 h 723109"/>
                <a:gd name="connsiteX4" fmla="*/ 1615201 w 1615201"/>
                <a:gd name="connsiteY4" fmla="*/ 650798 h 723109"/>
                <a:gd name="connsiteX5" fmla="*/ 1542890 w 1615201"/>
                <a:gd name="connsiteY5" fmla="*/ 723109 h 723109"/>
                <a:gd name="connsiteX6" fmla="*/ 72311 w 1615201"/>
                <a:gd name="connsiteY6" fmla="*/ 723109 h 723109"/>
                <a:gd name="connsiteX7" fmla="*/ 0 w 1615201"/>
                <a:gd name="connsiteY7" fmla="*/ 650798 h 723109"/>
                <a:gd name="connsiteX8" fmla="*/ 0 w 1615201"/>
                <a:gd name="connsiteY8" fmla="*/ 72311 h 723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5201" h="723109">
                  <a:moveTo>
                    <a:pt x="0" y="72311"/>
                  </a:moveTo>
                  <a:cubicBezTo>
                    <a:pt x="0" y="32375"/>
                    <a:pt x="32375" y="0"/>
                    <a:pt x="72311" y="0"/>
                  </a:cubicBezTo>
                  <a:lnTo>
                    <a:pt x="1542890" y="0"/>
                  </a:lnTo>
                  <a:cubicBezTo>
                    <a:pt x="1582826" y="0"/>
                    <a:pt x="1615201" y="32375"/>
                    <a:pt x="1615201" y="72311"/>
                  </a:cubicBezTo>
                  <a:lnTo>
                    <a:pt x="1615201" y="650798"/>
                  </a:lnTo>
                  <a:cubicBezTo>
                    <a:pt x="1615201" y="690734"/>
                    <a:pt x="1582826" y="723109"/>
                    <a:pt x="1542890" y="723109"/>
                  </a:cubicBezTo>
                  <a:lnTo>
                    <a:pt x="72311" y="723109"/>
                  </a:lnTo>
                  <a:cubicBezTo>
                    <a:pt x="32375" y="723109"/>
                    <a:pt x="0" y="690734"/>
                    <a:pt x="0" y="650798"/>
                  </a:cubicBezTo>
                  <a:lnTo>
                    <a:pt x="0" y="72311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6739" tIns="47849" rIns="56739" bIns="47849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>
                  <a:effectLst/>
                </a:rPr>
                <a:t>Young people see research careers as relevant and attractive</a:t>
              </a:r>
              <a:endParaRPr lang="en-GB" sz="1400" kern="1200" dirty="0">
                <a:effectLst/>
                <a:latin typeface="Arial"/>
                <a:ea typeface="Calibri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7025645" y="3977970"/>
              <a:ext cx="1615201" cy="576000"/>
            </a:xfrm>
            <a:custGeom>
              <a:avLst/>
              <a:gdLst>
                <a:gd name="connsiteX0" fmla="*/ 0 w 1615201"/>
                <a:gd name="connsiteY0" fmla="*/ 49925 h 499254"/>
                <a:gd name="connsiteX1" fmla="*/ 49925 w 1615201"/>
                <a:gd name="connsiteY1" fmla="*/ 0 h 499254"/>
                <a:gd name="connsiteX2" fmla="*/ 1565276 w 1615201"/>
                <a:gd name="connsiteY2" fmla="*/ 0 h 499254"/>
                <a:gd name="connsiteX3" fmla="*/ 1615201 w 1615201"/>
                <a:gd name="connsiteY3" fmla="*/ 49925 h 499254"/>
                <a:gd name="connsiteX4" fmla="*/ 1615201 w 1615201"/>
                <a:gd name="connsiteY4" fmla="*/ 449329 h 499254"/>
                <a:gd name="connsiteX5" fmla="*/ 1565276 w 1615201"/>
                <a:gd name="connsiteY5" fmla="*/ 499254 h 499254"/>
                <a:gd name="connsiteX6" fmla="*/ 49925 w 1615201"/>
                <a:gd name="connsiteY6" fmla="*/ 499254 h 499254"/>
                <a:gd name="connsiteX7" fmla="*/ 0 w 1615201"/>
                <a:gd name="connsiteY7" fmla="*/ 449329 h 499254"/>
                <a:gd name="connsiteX8" fmla="*/ 0 w 1615201"/>
                <a:gd name="connsiteY8" fmla="*/ 49925 h 499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5201" h="499254">
                  <a:moveTo>
                    <a:pt x="0" y="49925"/>
                  </a:moveTo>
                  <a:cubicBezTo>
                    <a:pt x="0" y="22352"/>
                    <a:pt x="22352" y="0"/>
                    <a:pt x="49925" y="0"/>
                  </a:cubicBezTo>
                  <a:lnTo>
                    <a:pt x="1565276" y="0"/>
                  </a:lnTo>
                  <a:cubicBezTo>
                    <a:pt x="1592849" y="0"/>
                    <a:pt x="1615201" y="22352"/>
                    <a:pt x="1615201" y="49925"/>
                  </a:cubicBezTo>
                  <a:lnTo>
                    <a:pt x="1615201" y="449329"/>
                  </a:lnTo>
                  <a:cubicBezTo>
                    <a:pt x="1615201" y="476902"/>
                    <a:pt x="1592849" y="499254"/>
                    <a:pt x="1565276" y="499254"/>
                  </a:cubicBezTo>
                  <a:lnTo>
                    <a:pt x="49925" y="499254"/>
                  </a:lnTo>
                  <a:cubicBezTo>
                    <a:pt x="22352" y="499254"/>
                    <a:pt x="0" y="476902"/>
                    <a:pt x="0" y="449329"/>
                  </a:cubicBezTo>
                  <a:lnTo>
                    <a:pt x="0" y="49925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183" tIns="41293" rIns="50183" bIns="41293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>
                  <a:effectLst/>
                </a:rPr>
                <a:t>Research outputs are easily accessible and widely used</a:t>
              </a:r>
              <a:endParaRPr lang="en-GB" sz="1400" kern="1200" dirty="0">
                <a:effectLst/>
                <a:latin typeface="Arial"/>
                <a:ea typeface="Calibri"/>
              </a:endParaRPr>
            </a:p>
          </p:txBody>
        </p:sp>
      </p:grpSp>
      <p:pic>
        <p:nvPicPr>
          <p:cNvPr id="6" name="Picture 2" descr="C:\Users\medacir\AppData\Local\Microsoft\Windows\Temporary Internet Files\Content.IE5\5VSSV8M8\star2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FFC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74000" contrast="4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2161">
            <a:off x="147544" y="184430"/>
            <a:ext cx="1521448" cy="144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00200" y="463632"/>
            <a:ext cx="7048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 smtClean="0"/>
              <a:t>STAR Framework for Public Engagement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089490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 team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 smtClean="0"/>
              <a:t>Support</a:t>
            </a:r>
          </a:p>
          <a:p>
            <a:pPr lvl="1"/>
            <a:r>
              <a:rPr lang="en-GB" dirty="0" smtClean="0"/>
              <a:t>Championship</a:t>
            </a:r>
          </a:p>
          <a:p>
            <a:pPr lvl="1"/>
            <a:r>
              <a:rPr lang="en-GB" dirty="0" smtClean="0"/>
              <a:t>Bespoke research proposal support</a:t>
            </a:r>
          </a:p>
          <a:p>
            <a:pPr lvl="1"/>
            <a:r>
              <a:rPr lang="en-GB" dirty="0" err="1" smtClean="0"/>
              <a:t>Pepnet</a:t>
            </a:r>
            <a:endParaRPr lang="en-GB" dirty="0" smtClean="0"/>
          </a:p>
          <a:p>
            <a:pPr lvl="1"/>
            <a:r>
              <a:rPr lang="en-GB" dirty="0" smtClean="0"/>
              <a:t>evaluation</a:t>
            </a:r>
          </a:p>
          <a:p>
            <a:r>
              <a:rPr lang="en-GB" b="1" dirty="0" smtClean="0"/>
              <a:t>People development</a:t>
            </a:r>
          </a:p>
          <a:p>
            <a:pPr lvl="1"/>
            <a:r>
              <a:rPr lang="en-GB" dirty="0" smtClean="0"/>
              <a:t>Development of training for UG, PG and staff</a:t>
            </a:r>
          </a:p>
          <a:p>
            <a:pPr lvl="1"/>
            <a:r>
              <a:rPr lang="en-GB" dirty="0" smtClean="0"/>
              <a:t>Museum partnerships</a:t>
            </a:r>
          </a:p>
          <a:p>
            <a:pPr lvl="1"/>
            <a:r>
              <a:rPr lang="en-GB" dirty="0" smtClean="0"/>
              <a:t>Engagement Excellence Scheme</a:t>
            </a:r>
          </a:p>
          <a:p>
            <a:pPr lvl="1"/>
            <a:r>
              <a:rPr lang="en-GB" dirty="0" smtClean="0"/>
              <a:t>Awards and promotion</a:t>
            </a:r>
          </a:p>
          <a:p>
            <a:r>
              <a:rPr lang="en-GB" b="1" dirty="0" smtClean="0"/>
              <a:t>Communication</a:t>
            </a:r>
          </a:p>
          <a:p>
            <a:pPr lvl="1"/>
            <a:r>
              <a:rPr lang="en-GB" dirty="0" smtClean="0"/>
              <a:t>High profile platforms</a:t>
            </a:r>
          </a:p>
          <a:p>
            <a:pPr lvl="1"/>
            <a:r>
              <a:rPr lang="en-GB" dirty="0" smtClean="0"/>
              <a:t>Better internal and external communication</a:t>
            </a:r>
          </a:p>
          <a:p>
            <a:pPr lvl="1"/>
            <a:r>
              <a:rPr lang="en-GB" dirty="0" smtClean="0"/>
              <a:t>Data collection</a:t>
            </a:r>
          </a:p>
        </p:txBody>
      </p:sp>
    </p:spTree>
    <p:extLst>
      <p:ext uri="{BB962C8B-B14F-4D97-AF65-F5344CB8AC3E}">
        <p14:creationId xmlns:p14="http://schemas.microsoft.com/office/powerpoint/2010/main" val="1760089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 Opportunities for PhDs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Pint of Science Leeds </a:t>
            </a:r>
          </a:p>
          <a:p>
            <a:r>
              <a:rPr lang="en-GB" dirty="0" err="1" smtClean="0"/>
              <a:t>PubHD</a:t>
            </a:r>
            <a:r>
              <a:rPr lang="en-GB" dirty="0"/>
              <a:t> Leeds </a:t>
            </a:r>
            <a:endParaRPr lang="en-GB" dirty="0" smtClean="0"/>
          </a:p>
          <a:p>
            <a:r>
              <a:rPr lang="en-GB" dirty="0" smtClean="0"/>
              <a:t>Bright Club Leeds</a:t>
            </a:r>
          </a:p>
          <a:p>
            <a:r>
              <a:rPr lang="en-GB" dirty="0" smtClean="0"/>
              <a:t>Life Long Learning Centre</a:t>
            </a:r>
          </a:p>
          <a:p>
            <a:r>
              <a:rPr lang="en-GB" dirty="0"/>
              <a:t>Be </a:t>
            </a:r>
            <a:r>
              <a:rPr lang="en-GB" dirty="0" smtClean="0"/>
              <a:t>Curious</a:t>
            </a:r>
          </a:p>
          <a:p>
            <a:r>
              <a:rPr lang="en-GB" dirty="0" smtClean="0"/>
              <a:t>National Media Museum: </a:t>
            </a:r>
            <a:r>
              <a:rPr lang="en-GB" dirty="0" err="1" smtClean="0"/>
              <a:t>Lates</a:t>
            </a:r>
            <a:r>
              <a:rPr lang="en-GB" dirty="0" smtClean="0"/>
              <a:t> and Science Week</a:t>
            </a:r>
          </a:p>
          <a:p>
            <a:r>
              <a:rPr lang="en-GB" dirty="0"/>
              <a:t>Volunteering at Thackray Medical Museum</a:t>
            </a:r>
          </a:p>
          <a:p>
            <a:endParaRPr lang="en-GB" dirty="0"/>
          </a:p>
          <a:p>
            <a:r>
              <a:rPr lang="en-GB" dirty="0" smtClean="0"/>
              <a:t>Voice of Young Science Programme</a:t>
            </a:r>
          </a:p>
          <a:p>
            <a:r>
              <a:rPr lang="en-GB" dirty="0" smtClean="0"/>
              <a:t>British Science Association: Local WY branch</a:t>
            </a:r>
          </a:p>
          <a:p>
            <a:r>
              <a:rPr lang="en-GB" dirty="0" smtClean="0"/>
              <a:t>UWE Science Communication Masterclass</a:t>
            </a:r>
          </a:p>
          <a:p>
            <a:r>
              <a:rPr lang="en-GB" dirty="0" err="1" smtClean="0"/>
              <a:t>FameLab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85136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419600"/>
            <a:ext cx="75007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hlinkClick r:id="rId2"/>
              </a:rPr>
              <a:t>peteam@leeds.ac.uk</a:t>
            </a:r>
            <a:r>
              <a:rPr lang="en-GB" sz="2800" dirty="0" smtClean="0"/>
              <a:t>   		T:  x31149</a:t>
            </a:r>
          </a:p>
          <a:p>
            <a:r>
              <a:rPr lang="en-GB" sz="2800" dirty="0" smtClean="0">
                <a:hlinkClick r:id="rId3"/>
              </a:rPr>
              <a:t>www.leeds.ac.uk/pepnet</a:t>
            </a:r>
            <a:r>
              <a:rPr lang="en-GB" sz="2800" dirty="0" smtClean="0"/>
              <a:t> 	@</a:t>
            </a:r>
            <a:r>
              <a:rPr lang="en-GB" sz="2800" dirty="0" err="1"/>
              <a:t>UniLeedsEngage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377" y="5003662"/>
            <a:ext cx="367937" cy="312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6086" y="3012332"/>
            <a:ext cx="2199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/>
              <a:t>Dr Charlotte Haigh </a:t>
            </a:r>
          </a:p>
          <a:p>
            <a:pPr algn="ctr"/>
            <a:r>
              <a:rPr lang="en-GB" dirty="0" smtClean="0"/>
              <a:t>Academic Lead for PE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145877" y="3012332"/>
            <a:ext cx="2406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/>
              <a:t>Dr Alexa Ruppertsberg </a:t>
            </a:r>
          </a:p>
          <a:p>
            <a:pPr algn="ctr"/>
            <a:r>
              <a:rPr lang="en-GB" dirty="0" smtClean="0"/>
              <a:t>Head of PE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946215" y="3012332"/>
            <a:ext cx="1759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/>
              <a:t>Jennie Hall </a:t>
            </a:r>
          </a:p>
          <a:p>
            <a:pPr algn="ctr"/>
            <a:r>
              <a:rPr lang="en-GB" dirty="0" smtClean="0"/>
              <a:t>PE Administrator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07" t="24583" r="16824"/>
          <a:stretch/>
        </p:blipFill>
        <p:spPr>
          <a:xfrm>
            <a:off x="1371600" y="1742127"/>
            <a:ext cx="1078181" cy="11196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414" y="1742127"/>
            <a:ext cx="1155354" cy="1155354"/>
          </a:xfrm>
          <a:prstGeom prst="rect">
            <a:avLst/>
          </a:prstGeom>
        </p:spPr>
      </p:pic>
      <p:pic>
        <p:nvPicPr>
          <p:cNvPr id="12" name="Picture 11"/>
          <p:cNvPicPr preferRelativeResize="0"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742127"/>
            <a:ext cx="1155600" cy="11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775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422</Words>
  <Application>Microsoft Office PowerPoint</Application>
  <PresentationFormat>On-screen Show (4:3)</PresentationFormat>
  <Paragraphs>73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Vision</vt:lpstr>
      <vt:lpstr>PE @ UoL</vt:lpstr>
      <vt:lpstr>PowerPoint Presentation</vt:lpstr>
      <vt:lpstr>PowerPoint Presentation</vt:lpstr>
      <vt:lpstr>PE team</vt:lpstr>
      <vt:lpstr>PE Opportunities for PhDs</vt:lpstr>
      <vt:lpstr>Contact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Rachael Clark</cp:lastModifiedBy>
  <cp:revision>149</cp:revision>
  <cp:lastPrinted>2015-11-27T10:19:47Z</cp:lastPrinted>
  <dcterms:created xsi:type="dcterms:W3CDTF">2006-08-16T00:00:00Z</dcterms:created>
  <dcterms:modified xsi:type="dcterms:W3CDTF">2016-09-21T08:30:15Z</dcterms:modified>
</cp:coreProperties>
</file>